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8" r:id="rId2"/>
    <p:sldId id="259" r:id="rId3"/>
    <p:sldId id="262" r:id="rId4"/>
    <p:sldId id="299" r:id="rId5"/>
    <p:sldId id="303" r:id="rId6"/>
    <p:sldId id="322" r:id="rId7"/>
    <p:sldId id="304" r:id="rId8"/>
    <p:sldId id="323" r:id="rId9"/>
    <p:sldId id="305" r:id="rId10"/>
    <p:sldId id="260" r:id="rId11"/>
    <p:sldId id="296" r:id="rId12"/>
    <p:sldId id="300" r:id="rId13"/>
    <p:sldId id="306" r:id="rId14"/>
    <p:sldId id="301" r:id="rId15"/>
    <p:sldId id="324" r:id="rId16"/>
    <p:sldId id="325" r:id="rId17"/>
    <p:sldId id="320" r:id="rId18"/>
    <p:sldId id="315" r:id="rId19"/>
    <p:sldId id="317" r:id="rId20"/>
    <p:sldId id="316" r:id="rId21"/>
    <p:sldId id="302" r:id="rId22"/>
    <p:sldId id="318" r:id="rId23"/>
    <p:sldId id="321" r:id="rId24"/>
    <p:sldId id="28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7A5D"/>
    <a:srgbClr val="C62226"/>
    <a:srgbClr val="EFC415"/>
    <a:srgbClr val="6BC0E8"/>
    <a:srgbClr val="F57FB0"/>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40" autoAdjust="0"/>
    <p:restoredTop sz="66237"/>
  </p:normalViewPr>
  <p:slideViewPr>
    <p:cSldViewPr>
      <p:cViewPr varScale="1">
        <p:scale>
          <a:sx n="106" d="100"/>
          <a:sy n="106" d="100"/>
        </p:scale>
        <p:origin x="2536"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dirty="0"/>
              <a:t>老师们好，我是汤子嘉，我的论文题目是：</a:t>
            </a:r>
            <a:r>
              <a:rPr lang="en-US" altLang="zh-CN" sz="2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SINGLE-CELL PERTURBATION</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VAE</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我将以 一下这几个方面展示我的结果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545755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我的模型可以预测一个细胞在被</a:t>
            </a:r>
            <a:r>
              <a:rPr kumimoji="1" lang="en-US" altLang="zh-CN" dirty="0"/>
              <a:t>perturb</a:t>
            </a:r>
            <a:r>
              <a:rPr kumimoji="1" lang="zh-CN" altLang="en-US" dirty="0"/>
              <a:t>之后会发生什么变化</a:t>
            </a:r>
            <a:endParaRPr kumimoji="1" lang="en-US" altLang="zh-CN" dirty="0"/>
          </a:p>
          <a:p>
            <a:r>
              <a:rPr kumimoji="1" lang="zh-CN" altLang="en-US" dirty="0"/>
              <a:t>首先我先来解释一下什么是</a:t>
            </a:r>
            <a:r>
              <a:rPr kumimoji="1" lang="en-US" altLang="zh-CN" dirty="0"/>
              <a:t>perturbation</a:t>
            </a:r>
          </a:p>
          <a:p>
            <a:r>
              <a:rPr kumimoji="1" lang="en-US" altLang="zh-CN" dirty="0"/>
              <a:t>Perturbation</a:t>
            </a:r>
            <a:r>
              <a:rPr kumimoji="1" lang="zh-CN" altLang="en-US" dirty="0"/>
              <a:t>，即扰动，在生物学中的定义指的是细胞收到的内外部干扰，如分子处理和基因突变。</a:t>
            </a:r>
            <a:endParaRPr kumimoji="1" lang="en-US" altLang="zh-CN" dirty="0"/>
          </a:p>
          <a:p>
            <a:r>
              <a:rPr kumimoji="1" lang="zh-CN" altLang="en-US" dirty="0"/>
              <a:t>比如，给细胞注射一些抑制生长的药物导致细胞死亡的这一个行为就可以称作是扰动。</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首先，预测</a:t>
            </a:r>
            <a:r>
              <a:rPr kumimoji="1" lang="en-US" altLang="zh-CN" dirty="0"/>
              <a:t>perturbation</a:t>
            </a:r>
            <a:r>
              <a:rPr kumimoji="1" lang="zh-CN" altLang="en-US" dirty="0"/>
              <a:t>可以减少许多成本</a:t>
            </a:r>
            <a:endParaRPr kumimoji="1" lang="en-US" altLang="zh-CN" dirty="0"/>
          </a:p>
          <a:p>
            <a:r>
              <a:rPr kumimoji="1" lang="zh-CN" altLang="en-US" dirty="0"/>
              <a:t>比如：现在要测试一种药物能否让</a:t>
            </a:r>
            <a:r>
              <a:rPr kumimoji="1" lang="en-US" altLang="zh-CN" dirty="0"/>
              <a:t>CD4T</a:t>
            </a:r>
            <a:r>
              <a:rPr kumimoji="1" lang="zh-CN" altLang="en-US" dirty="0"/>
              <a:t>细胞长得更好。</a:t>
            </a:r>
            <a:endParaRPr kumimoji="1" lang="en-US" altLang="zh-CN" dirty="0"/>
          </a:p>
          <a:p>
            <a:r>
              <a:rPr kumimoji="1" lang="zh-CN" altLang="en-US" dirty="0"/>
              <a:t>我们可以在实际测试前用模型来验证这个药物的可行性</a:t>
            </a:r>
            <a:endParaRPr kumimoji="1" lang="en-US" altLang="zh-CN" dirty="0"/>
          </a:p>
          <a:p>
            <a:r>
              <a:rPr kumimoji="1" lang="zh-CN" altLang="en-US" dirty="0"/>
              <a:t>并且在小规模测试后也可以用模型来预测大规模测试可能得到的效果</a:t>
            </a:r>
            <a:endParaRPr kumimoji="1" lang="en-US" altLang="zh-CN" dirty="0"/>
          </a:p>
          <a:p>
            <a:r>
              <a:rPr kumimoji="1" lang="zh-CN" altLang="en-US" dirty="0"/>
              <a:t>这不仅能节省实验的费用，还能节省不少时间和精力</a:t>
            </a:r>
            <a:endParaRPr kumimoji="1" lang="en-US" altLang="zh-CN" dirty="0"/>
          </a:p>
          <a:p>
            <a:r>
              <a:rPr kumimoji="1" lang="zh-CN" altLang="en-US" dirty="0"/>
              <a:t>特别是对于一些珍贵的细胞样本来说，这能减少大量实验成本</a:t>
            </a:r>
            <a:endParaRPr kumimoji="1" lang="en-US" altLang="zh-CN" dirty="0"/>
          </a:p>
          <a:p>
            <a:endParaRPr kumimoji="1" lang="en-US" altLang="zh-CN" dirty="0"/>
          </a:p>
          <a:p>
            <a:r>
              <a:rPr kumimoji="1" lang="zh-CN" altLang="en-US" dirty="0"/>
              <a:t>附加（评委听不懂时讲）：</a:t>
            </a:r>
            <a:endParaRPr kumimoji="1" lang="en-US" altLang="zh-CN" dirty="0"/>
          </a:p>
          <a:p>
            <a:r>
              <a:rPr kumimoji="1" lang="zh-CN" altLang="en-US" dirty="0"/>
              <a:t>这中实验前先预测的方法其实应用很广泛</a:t>
            </a:r>
            <a:endParaRPr kumimoji="1" lang="en-US" altLang="zh-CN" dirty="0"/>
          </a:p>
          <a:p>
            <a:r>
              <a:rPr kumimoji="1" lang="zh-CN" altLang="en-US" dirty="0"/>
              <a:t>比如现在，大部分的核武器实验都是模拟实验而非真实实验</a:t>
            </a:r>
            <a:endParaRPr kumimoji="1" lang="en-US" altLang="zh-CN" dirty="0"/>
          </a:p>
          <a:p>
            <a:r>
              <a:rPr kumimoji="1" lang="zh-CN" altLang="en-US" dirty="0"/>
              <a:t>其实也是在实验之前预测武器的效果</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另外，这可以预测</a:t>
            </a:r>
            <a:r>
              <a:rPr kumimoji="1" lang="en-US" altLang="zh-CN" dirty="0"/>
              <a:t>”</a:t>
            </a:r>
            <a:r>
              <a:rPr kumimoji="1" lang="zh-CN" altLang="en-US" dirty="0"/>
              <a:t>消失</a:t>
            </a:r>
            <a:r>
              <a:rPr kumimoji="1" lang="en-US" altLang="zh-CN" dirty="0"/>
              <a:t>”</a:t>
            </a:r>
            <a:r>
              <a:rPr kumimoji="1" lang="zh-CN" altLang="en-US" dirty="0"/>
              <a:t>的细胞</a:t>
            </a:r>
            <a:endParaRPr kumimoji="1" lang="en-US" altLang="zh-CN" dirty="0"/>
          </a:p>
          <a:p>
            <a:r>
              <a:rPr kumimoji="1" lang="zh-CN" altLang="en-US" dirty="0"/>
              <a:t>因为在</a:t>
            </a:r>
            <a:r>
              <a:rPr kumimoji="1" lang="en-US" altLang="zh-CN" dirty="0"/>
              <a:t>Perturb</a:t>
            </a:r>
            <a:r>
              <a:rPr kumimoji="1" lang="zh-CN" altLang="en-US" dirty="0"/>
              <a:t>只有不一定每个细胞都能存活，而模型可以用改细胞</a:t>
            </a:r>
            <a:r>
              <a:rPr kumimoji="1" lang="en-US" altLang="zh-CN" dirty="0"/>
              <a:t>Perturb</a:t>
            </a:r>
            <a:r>
              <a:rPr kumimoji="1" lang="zh-CN" altLang="en-US" dirty="0"/>
              <a:t>前的信息来预测该细胞</a:t>
            </a:r>
            <a:r>
              <a:rPr kumimoji="1" lang="en-US" altLang="zh-CN" dirty="0"/>
              <a:t>Perturb</a:t>
            </a:r>
            <a:r>
              <a:rPr kumimoji="1" lang="zh-CN" altLang="en-US" dirty="0"/>
              <a:t>之后的结果</a:t>
            </a:r>
            <a:endParaRPr kumimoji="1" lang="en-US" altLang="zh-CN" dirty="0"/>
          </a:p>
          <a:p>
            <a:r>
              <a:rPr kumimoji="1" lang="zh-CN" altLang="en-US" dirty="0"/>
              <a:t>比如这张图，蓝色部分是细胞</a:t>
            </a:r>
            <a:r>
              <a:rPr kumimoji="1" lang="en-US" altLang="zh-CN" dirty="0"/>
              <a:t>perturb</a:t>
            </a:r>
            <a:r>
              <a:rPr kumimoji="1" lang="zh-CN" altLang="en-US" dirty="0"/>
              <a:t>前的信息，橙色的是细胞</a:t>
            </a:r>
            <a:r>
              <a:rPr kumimoji="1" lang="en-US" altLang="zh-CN" dirty="0"/>
              <a:t>perturb</a:t>
            </a:r>
            <a:r>
              <a:rPr kumimoji="1" lang="zh-CN" altLang="en-US" dirty="0"/>
              <a:t>后的信息。</a:t>
            </a:r>
            <a:endParaRPr kumimoji="1" lang="en-US" altLang="zh-CN" dirty="0"/>
          </a:p>
          <a:p>
            <a:r>
              <a:rPr kumimoji="1" lang="zh-CN" altLang="en-US" dirty="0"/>
              <a:t>现在右上角这部分的细胞信息损坏了无法测定</a:t>
            </a:r>
            <a:endParaRPr kumimoji="1" lang="en-US" altLang="zh-CN" dirty="0"/>
          </a:p>
          <a:p>
            <a:r>
              <a:rPr kumimoji="1" lang="zh-CN" altLang="en-US" dirty="0"/>
              <a:t>此时就可以用模型预测出这一块细胞在</a:t>
            </a:r>
            <a:r>
              <a:rPr kumimoji="1" lang="en-US" altLang="zh-CN" dirty="0"/>
              <a:t>perturb</a:t>
            </a:r>
            <a:r>
              <a:rPr kumimoji="1" lang="zh-CN" altLang="en-US" dirty="0"/>
              <a:t>之后的情况是如何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2265359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那目前有什么方法可以解决这个问题呢？</a:t>
            </a:r>
            <a:endParaRPr kumimoji="1" lang="en-US" altLang="zh-CN" dirty="0"/>
          </a:p>
          <a:p>
            <a:r>
              <a:rPr kumimoji="1" lang="zh-CN" altLang="en-US" dirty="0"/>
              <a:t>首先可以使用基础的统计学方法如线性回归</a:t>
            </a:r>
            <a:endParaRPr kumimoji="1" lang="en-US" altLang="zh-CN" dirty="0"/>
          </a:p>
          <a:p>
            <a:r>
              <a:rPr kumimoji="1" lang="zh-CN" altLang="en-US" dirty="0"/>
              <a:t>其次可以使用神经网络来处理这种回归问题</a:t>
            </a:r>
            <a:endParaRPr kumimoji="1" lang="en-US" altLang="zh-CN" dirty="0"/>
          </a:p>
          <a:p>
            <a:r>
              <a:rPr kumimoji="1" lang="zh-CN" altLang="en-US" dirty="0"/>
              <a:t>比如使用对抗生成网络</a:t>
            </a:r>
            <a:r>
              <a:rPr kumimoji="1" lang="en-US" altLang="zh-CN" dirty="0"/>
              <a:t>(GAN)</a:t>
            </a:r>
            <a:r>
              <a:rPr kumimoji="1" lang="zh-CN" altLang="en-US" dirty="0"/>
              <a:t>和它的变种如</a:t>
            </a:r>
            <a:r>
              <a:rPr kumimoji="1" lang="en-US" altLang="zh-CN" dirty="0"/>
              <a:t>(</a:t>
            </a:r>
            <a:r>
              <a:rPr kumimoji="1" lang="en-US" altLang="zh-CN" dirty="0" err="1"/>
              <a:t>CGAN,stGAN</a:t>
            </a:r>
            <a:r>
              <a:rPr kumimoji="1" lang="zh-CN" altLang="en-US" dirty="0"/>
              <a:t>和</a:t>
            </a:r>
            <a:r>
              <a:rPr kumimoji="1" lang="en-US" altLang="zh-CN" dirty="0"/>
              <a:t>sc-WGAN)</a:t>
            </a:r>
          </a:p>
          <a:p>
            <a:r>
              <a:rPr kumimoji="1" lang="zh-CN" altLang="en-US" dirty="0"/>
              <a:t>或者变分推断自编码器</a:t>
            </a:r>
            <a:r>
              <a:rPr kumimoji="1" lang="en-US" altLang="zh-CN" dirty="0"/>
              <a:t>(VAE)</a:t>
            </a:r>
            <a:r>
              <a:rPr kumimoji="1" lang="zh-CN" altLang="en-US" dirty="0"/>
              <a:t>和它的变种如</a:t>
            </a:r>
            <a:r>
              <a:rPr kumimoji="1" lang="en-US" altLang="zh-CN" dirty="0"/>
              <a:t>(CVAE</a:t>
            </a:r>
            <a:r>
              <a:rPr kumimoji="1" lang="zh-CN" altLang="en-US" dirty="0"/>
              <a:t>和</a:t>
            </a:r>
            <a:r>
              <a:rPr kumimoji="1" lang="en-US" altLang="zh-CN" dirty="0"/>
              <a:t>scGen)</a:t>
            </a:r>
          </a:p>
          <a:p>
            <a:endParaRPr kumimoji="1" lang="en-US" altLang="zh-CN" dirty="0"/>
          </a:p>
          <a:p>
            <a:r>
              <a:rPr kumimoji="1" lang="zh-CN" altLang="en-US" dirty="0"/>
              <a:t>那这些方法存在什么什么问题呢？</a:t>
            </a:r>
            <a:endParaRPr kumimoji="1" lang="en-US" altLang="zh-CN" dirty="0"/>
          </a:p>
          <a:p>
            <a:r>
              <a:rPr kumimoji="1" lang="zh-CN" altLang="en-US" dirty="0"/>
              <a:t>统计学方法预测复杂非线性关系的能力较低</a:t>
            </a:r>
            <a:endParaRPr kumimoji="1" lang="en-US" altLang="zh-CN" dirty="0"/>
          </a:p>
          <a:p>
            <a:r>
              <a:rPr kumimoji="1" lang="en-US" altLang="zh-CN" dirty="0"/>
              <a:t>GANs</a:t>
            </a:r>
            <a:r>
              <a:rPr kumimoji="1" lang="zh-CN" altLang="en-US" dirty="0"/>
              <a:t>输出的结果过于随机，不容易生成想要的结果</a:t>
            </a:r>
            <a:endParaRPr kumimoji="1" lang="en-US" altLang="zh-CN" dirty="0"/>
          </a:p>
          <a:p>
            <a:r>
              <a:rPr kumimoji="1" lang="en-US" altLang="zh-CN" dirty="0"/>
              <a:t>VAEs</a:t>
            </a:r>
            <a:r>
              <a:rPr kumimoji="1" lang="zh-CN" altLang="en-US" dirty="0"/>
              <a:t>则可能得到</a:t>
            </a:r>
            <a:r>
              <a:rPr kumimoji="1" lang="en-US" altLang="zh-CN" dirty="0"/>
              <a:t>”</a:t>
            </a:r>
            <a:r>
              <a:rPr kumimoji="1" lang="zh-CN" altLang="en-US" dirty="0"/>
              <a:t>模糊</a:t>
            </a:r>
            <a:r>
              <a:rPr kumimoji="1" lang="en-US" altLang="zh-CN" dirty="0"/>
              <a:t>”</a:t>
            </a:r>
            <a:r>
              <a:rPr kumimoji="1" lang="zh-CN" altLang="en-US" dirty="0"/>
              <a:t>的结果</a:t>
            </a:r>
            <a:r>
              <a:rPr kumimoji="1" lang="en-US" altLang="zh-CN" dirty="0"/>
              <a:t>(</a:t>
            </a:r>
            <a:r>
              <a:rPr kumimoji="1" lang="zh-CN" altLang="en-US" dirty="0"/>
              <a:t>方差较大</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7</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sc-WGAN,</a:t>
            </a:r>
            <a:r>
              <a:rPr kumimoji="1" lang="zh-CN" altLang="en-US" dirty="0"/>
              <a:t>一种基于威斯康辛距离</a:t>
            </a:r>
            <a:r>
              <a:rPr kumimoji="1" lang="en-US" altLang="zh-CN" dirty="0"/>
              <a:t>GAN</a:t>
            </a:r>
            <a:r>
              <a:rPr kumimoji="1" lang="zh-CN" altLang="en-US" dirty="0"/>
              <a:t>的模型</a:t>
            </a:r>
            <a:endParaRPr kumimoji="1" lang="en-US" altLang="zh-CN" dirty="0"/>
          </a:p>
          <a:p>
            <a:r>
              <a:rPr kumimoji="1" lang="zh-CN" altLang="en-US" dirty="0"/>
              <a:t>该模型的问题是：由于该模型是</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scGen,</a:t>
            </a:r>
            <a:r>
              <a:rPr kumimoji="1" lang="zh-CN" altLang="en-US" dirty="0"/>
              <a:t>一种基于</a:t>
            </a:r>
            <a:r>
              <a:rPr kumimoji="1" lang="en-US" altLang="zh-CN" dirty="0"/>
              <a:t>VAE</a:t>
            </a:r>
            <a:r>
              <a:rPr kumimoji="1" lang="zh-CN" altLang="en-US" dirty="0"/>
              <a:t>的预测</a:t>
            </a:r>
            <a:r>
              <a:rPr kumimoji="1" lang="en-US" altLang="zh-CN" dirty="0"/>
              <a:t>Perturb</a:t>
            </a:r>
            <a:r>
              <a:rPr kumimoji="1" lang="zh-CN" altLang="en-US" dirty="0"/>
              <a:t>的方法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15</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2023/10/23</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70.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40.png"/><Relationship Id="rId4" Type="http://schemas.openxmlformats.org/officeDocument/2006/relationships/image" Target="../media/image11.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2.png"/><Relationship Id="rId7"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8.png"/><Relationship Id="rId7"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4.png"/><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5879976"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summary</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文章概括</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文章概括</a:t>
            </a:r>
          </a:p>
        </p:txBody>
      </p:sp>
      <p:grpSp>
        <p:nvGrpSpPr>
          <p:cNvPr id="39" name="组合 38">
            <a:extLst>
              <a:ext uri="{FF2B5EF4-FFF2-40B4-BE49-F238E27FC236}">
                <a16:creationId xmlns:a16="http://schemas.microsoft.com/office/drawing/2014/main" id="{6DB07136-10A1-7B51-0AF6-E19647FE3248}"/>
              </a:ext>
            </a:extLst>
          </p:cNvPr>
          <p:cNvGrpSpPr/>
          <p:nvPr/>
        </p:nvGrpSpPr>
        <p:grpSpPr>
          <a:xfrm>
            <a:off x="1285836" y="880839"/>
            <a:ext cx="10022755" cy="2428624"/>
            <a:chOff x="713590" y="1276836"/>
            <a:chExt cx="10472632" cy="2537634"/>
          </a:xfrm>
        </p:grpSpPr>
        <p:grpSp>
          <p:nvGrpSpPr>
            <p:cNvPr id="40" name="组合 39">
              <a:extLst>
                <a:ext uri="{FF2B5EF4-FFF2-40B4-BE49-F238E27FC236}">
                  <a16:creationId xmlns:a16="http://schemas.microsoft.com/office/drawing/2014/main" id="{C4D23B70-EA33-7E72-4EAE-609DB351A680}"/>
                </a:ext>
              </a:extLst>
            </p:cNvPr>
            <p:cNvGrpSpPr/>
            <p:nvPr/>
          </p:nvGrpSpPr>
          <p:grpSpPr>
            <a:xfrm>
              <a:off x="713590" y="1276836"/>
              <a:ext cx="2761928" cy="2521483"/>
              <a:chOff x="407368" y="1218785"/>
              <a:chExt cx="2761928" cy="2521483"/>
            </a:xfrm>
          </p:grpSpPr>
          <p:grpSp>
            <p:nvGrpSpPr>
              <p:cNvPr id="47" name="组合 46">
                <a:extLst>
                  <a:ext uri="{FF2B5EF4-FFF2-40B4-BE49-F238E27FC236}">
                    <a16:creationId xmlns:a16="http://schemas.microsoft.com/office/drawing/2014/main" id="{20AEEF38-1D0D-B061-7076-362A6CBBB05F}"/>
                  </a:ext>
                </a:extLst>
              </p:cNvPr>
              <p:cNvGrpSpPr/>
              <p:nvPr/>
            </p:nvGrpSpPr>
            <p:grpSpPr>
              <a:xfrm>
                <a:off x="407368" y="1748306"/>
                <a:ext cx="2761928" cy="1991962"/>
                <a:chOff x="1343472" y="1471086"/>
                <a:chExt cx="2761928" cy="1991962"/>
              </a:xfrm>
            </p:grpSpPr>
            <p:grpSp>
              <p:nvGrpSpPr>
                <p:cNvPr id="49" name="组合 48">
                  <a:extLst>
                    <a:ext uri="{FF2B5EF4-FFF2-40B4-BE49-F238E27FC236}">
                      <a16:creationId xmlns:a16="http://schemas.microsoft.com/office/drawing/2014/main" id="{EF24FA13-B69A-245F-6AB0-9F3C008E71BE}"/>
                    </a:ext>
                  </a:extLst>
                </p:cNvPr>
                <p:cNvGrpSpPr>
                  <a:grpSpLocks noChangeAspect="1"/>
                </p:cNvGrpSpPr>
                <p:nvPr/>
              </p:nvGrpSpPr>
              <p:grpSpPr>
                <a:xfrm>
                  <a:off x="1375876" y="1843048"/>
                  <a:ext cx="1492894" cy="1620000"/>
                  <a:chOff x="973307" y="1039906"/>
                  <a:chExt cx="2020905" cy="2238935"/>
                </a:xfrm>
              </p:grpSpPr>
              <p:grpSp>
                <p:nvGrpSpPr>
                  <p:cNvPr id="96" name="组合 95">
                    <a:extLst>
                      <a:ext uri="{FF2B5EF4-FFF2-40B4-BE49-F238E27FC236}">
                        <a16:creationId xmlns:a16="http://schemas.microsoft.com/office/drawing/2014/main" id="{061CAA99-0689-ED48-8675-8F728DB756F2}"/>
                      </a:ext>
                    </a:extLst>
                  </p:cNvPr>
                  <p:cNvGrpSpPr/>
                  <p:nvPr/>
                </p:nvGrpSpPr>
                <p:grpSpPr>
                  <a:xfrm>
                    <a:off x="1311802" y="1039906"/>
                    <a:ext cx="322730" cy="2238935"/>
                    <a:chOff x="1299882" y="1039906"/>
                    <a:chExt cx="322730" cy="2238935"/>
                  </a:xfrm>
                  <a:solidFill>
                    <a:srgbClr val="FEEFAA"/>
                  </a:solidFill>
                </p:grpSpPr>
                <p:sp>
                  <p:nvSpPr>
                    <p:cNvPr id="124" name="椭圆 123">
                      <a:extLst>
                        <a:ext uri="{FF2B5EF4-FFF2-40B4-BE49-F238E27FC236}">
                          <a16:creationId xmlns:a16="http://schemas.microsoft.com/office/drawing/2014/main" id="{DDCD0DDE-ECB3-F0C0-DE3D-0599B1154CB9}"/>
                        </a:ext>
                      </a:extLst>
                    </p:cNvPr>
                    <p:cNvSpPr/>
                    <p:nvPr/>
                  </p:nvSpPr>
                  <p:spPr>
                    <a:xfrm>
                      <a:off x="1299882" y="1039906"/>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5" name="椭圆 124">
                      <a:extLst>
                        <a:ext uri="{FF2B5EF4-FFF2-40B4-BE49-F238E27FC236}">
                          <a16:creationId xmlns:a16="http://schemas.microsoft.com/office/drawing/2014/main" id="{3760BFAD-9326-B0F5-DC06-724BD8F83C95}"/>
                        </a:ext>
                      </a:extLst>
                    </p:cNvPr>
                    <p:cNvSpPr/>
                    <p:nvPr/>
                  </p:nvSpPr>
                  <p:spPr>
                    <a:xfrm>
                      <a:off x="12998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6" name="椭圆 125">
                      <a:extLst>
                        <a:ext uri="{FF2B5EF4-FFF2-40B4-BE49-F238E27FC236}">
                          <a16:creationId xmlns:a16="http://schemas.microsoft.com/office/drawing/2014/main" id="{8E43EBBA-6A04-AC04-0BC2-FEA0ED3EC6F1}"/>
                        </a:ext>
                      </a:extLst>
                    </p:cNvPr>
                    <p:cNvSpPr/>
                    <p:nvPr/>
                  </p:nvSpPr>
                  <p:spPr>
                    <a:xfrm>
                      <a:off x="12998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49ED8936-CE17-DEB0-3931-76E22C8DE6E9}"/>
                        </a:ext>
                      </a:extLst>
                    </p:cNvPr>
                    <p:cNvSpPr/>
                    <p:nvPr/>
                  </p:nvSpPr>
                  <p:spPr>
                    <a:xfrm>
                      <a:off x="12998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8" name="椭圆 127">
                      <a:extLst>
                        <a:ext uri="{FF2B5EF4-FFF2-40B4-BE49-F238E27FC236}">
                          <a16:creationId xmlns:a16="http://schemas.microsoft.com/office/drawing/2014/main" id="{8C5ECBD3-EBF1-BEE0-3DC4-D7960FCF9485}"/>
                        </a:ext>
                      </a:extLst>
                    </p:cNvPr>
                    <p:cNvSpPr/>
                    <p:nvPr/>
                  </p:nvSpPr>
                  <p:spPr>
                    <a:xfrm>
                      <a:off x="1299882" y="2956111"/>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97" name="组合 96">
                    <a:extLst>
                      <a:ext uri="{FF2B5EF4-FFF2-40B4-BE49-F238E27FC236}">
                        <a16:creationId xmlns:a16="http://schemas.microsoft.com/office/drawing/2014/main" id="{9B5C3D01-2572-A3A4-0589-7A72ECBDCAD0}"/>
                      </a:ext>
                    </a:extLst>
                  </p:cNvPr>
                  <p:cNvGrpSpPr/>
                  <p:nvPr/>
                </p:nvGrpSpPr>
                <p:grpSpPr>
                  <a:xfrm>
                    <a:off x="2671482" y="1348067"/>
                    <a:ext cx="322730" cy="1622612"/>
                    <a:chOff x="2671482" y="1423147"/>
                    <a:chExt cx="322730" cy="1622612"/>
                  </a:xfrm>
                  <a:solidFill>
                    <a:srgbClr val="D4E6FF"/>
                  </a:solidFill>
                </p:grpSpPr>
                <p:sp>
                  <p:nvSpPr>
                    <p:cNvPr id="120" name="椭圆 119">
                      <a:extLst>
                        <a:ext uri="{FF2B5EF4-FFF2-40B4-BE49-F238E27FC236}">
                          <a16:creationId xmlns:a16="http://schemas.microsoft.com/office/drawing/2014/main" id="{1C9732D2-9C5D-06D4-2B69-9BF2E5E8C6D0}"/>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1" name="椭圆 120">
                      <a:extLst>
                        <a:ext uri="{FF2B5EF4-FFF2-40B4-BE49-F238E27FC236}">
                          <a16:creationId xmlns:a16="http://schemas.microsoft.com/office/drawing/2014/main" id="{2CED0080-A637-07FB-9A59-07C278284232}"/>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1807DD1-F968-4735-79A4-E0CEE4342A90}"/>
                        </a:ext>
                      </a:extLst>
                    </p:cNvPr>
                    <p:cNvSpPr/>
                    <p:nvPr/>
                  </p:nvSpPr>
                  <p:spPr>
                    <a:xfrm>
                      <a:off x="26714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3" name="椭圆 122">
                      <a:extLst>
                        <a:ext uri="{FF2B5EF4-FFF2-40B4-BE49-F238E27FC236}">
                          <a16:creationId xmlns:a16="http://schemas.microsoft.com/office/drawing/2014/main" id="{BA0CC1E1-2BE5-0FFB-78DC-BFD068B3656E}"/>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98" name="直线连接符 97">
                    <a:extLst>
                      <a:ext uri="{FF2B5EF4-FFF2-40B4-BE49-F238E27FC236}">
                        <a16:creationId xmlns:a16="http://schemas.microsoft.com/office/drawing/2014/main" id="{BF9E0129-BFCC-C81E-ECA3-22954E6C8237}"/>
                      </a:ext>
                    </a:extLst>
                  </p:cNvPr>
                  <p:cNvCxnSpPr>
                    <a:stCxn id="124" idx="6"/>
                    <a:endCxn id="120" idx="2"/>
                  </p:cNvCxnSpPr>
                  <p:nvPr/>
                </p:nvCxnSpPr>
                <p:spPr>
                  <a:xfrm>
                    <a:off x="1634532" y="1201271"/>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218F9B8E-C619-414C-5F0F-5D7DBAF2F44E}"/>
                      </a:ext>
                    </a:extLst>
                  </p:cNvPr>
                  <p:cNvCxnSpPr>
                    <a:stCxn id="124" idx="6"/>
                    <a:endCxn id="121" idx="2"/>
                  </p:cNvCxnSpPr>
                  <p:nvPr/>
                </p:nvCxnSpPr>
                <p:spPr>
                  <a:xfrm>
                    <a:off x="1634532" y="1201271"/>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CFD90F8A-7EB7-C462-B5CF-E9E78A10C5F8}"/>
                      </a:ext>
                    </a:extLst>
                  </p:cNvPr>
                  <p:cNvCxnSpPr>
                    <a:stCxn id="124" idx="6"/>
                    <a:endCxn id="122" idx="2"/>
                  </p:cNvCxnSpPr>
                  <p:nvPr/>
                </p:nvCxnSpPr>
                <p:spPr>
                  <a:xfrm>
                    <a:off x="1634532" y="1201271"/>
                    <a:ext cx="1036950" cy="10746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345B4E00-C227-0E52-42B5-01195F6B7811}"/>
                      </a:ext>
                    </a:extLst>
                  </p:cNvPr>
                  <p:cNvCxnSpPr>
                    <a:stCxn id="124" idx="6"/>
                    <a:endCxn id="123" idx="2"/>
                  </p:cNvCxnSpPr>
                  <p:nvPr/>
                </p:nvCxnSpPr>
                <p:spPr>
                  <a:xfrm>
                    <a:off x="1634532" y="1201271"/>
                    <a:ext cx="1036950" cy="1608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34FB141E-547E-4A6A-37FE-246E4700D796}"/>
                      </a:ext>
                    </a:extLst>
                  </p:cNvPr>
                  <p:cNvCxnSpPr>
                    <a:stCxn id="125" idx="6"/>
                    <a:endCxn id="120" idx="2"/>
                  </p:cNvCxnSpPr>
                  <p:nvPr/>
                </p:nvCxnSpPr>
                <p:spPr>
                  <a:xfrm flipV="1">
                    <a:off x="1634532" y="1509432"/>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7EB1E74-71EA-1C47-48D4-332720B47F0F}"/>
                      </a:ext>
                    </a:extLst>
                  </p:cNvPr>
                  <p:cNvCxnSpPr>
                    <a:stCxn id="125" idx="6"/>
                    <a:endCxn id="121" idx="2"/>
                  </p:cNvCxnSpPr>
                  <p:nvPr/>
                </p:nvCxnSpPr>
                <p:spPr>
                  <a:xfrm>
                    <a:off x="1634532" y="1584512"/>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09A7CC13-2D5E-80BB-A826-D37F22E6B8F5}"/>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E3452722-6C10-F899-5FBB-DE8B3A42063A}"/>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F45D0CA5-2A06-CBB4-9404-1982BF0F41EA}"/>
                      </a:ext>
                    </a:extLst>
                  </p:cNvPr>
                  <p:cNvCxnSpPr>
                    <a:stCxn id="125" idx="6"/>
                    <a:endCxn id="123" idx="2"/>
                  </p:cNvCxnSpPr>
                  <p:nvPr/>
                </p:nvCxnSpPr>
                <p:spPr>
                  <a:xfrm>
                    <a:off x="1634532" y="1584512"/>
                    <a:ext cx="1036950" cy="12248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BAA5F488-9B5C-EDF7-5AAA-6043C4A576B9}"/>
                      </a:ext>
                    </a:extLst>
                  </p:cNvPr>
                  <p:cNvCxnSpPr>
                    <a:stCxn id="126" idx="6"/>
                    <a:endCxn id="120" idx="2"/>
                  </p:cNvCxnSpPr>
                  <p:nvPr/>
                </p:nvCxnSpPr>
                <p:spPr>
                  <a:xfrm flipV="1">
                    <a:off x="1634532" y="1509432"/>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4B98E41F-3BAC-D59B-FF11-56C234E3574D}"/>
                      </a:ext>
                    </a:extLst>
                  </p:cNvPr>
                  <p:cNvCxnSpPr>
                    <a:stCxn id="126" idx="6"/>
                    <a:endCxn id="121" idx="2"/>
                  </p:cNvCxnSpPr>
                  <p:nvPr/>
                </p:nvCxnSpPr>
                <p:spPr>
                  <a:xfrm flipV="1">
                    <a:off x="1634532" y="1892673"/>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DD3CF060-FE72-1A82-A0EF-22C140085EED}"/>
                      </a:ext>
                    </a:extLst>
                  </p:cNvPr>
                  <p:cNvCxnSpPr>
                    <a:stCxn id="126" idx="6"/>
                    <a:endCxn id="123" idx="2"/>
                  </p:cNvCxnSpPr>
                  <p:nvPr/>
                </p:nvCxnSpPr>
                <p:spPr>
                  <a:xfrm>
                    <a:off x="1634532" y="1967753"/>
                    <a:ext cx="1036950" cy="8415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803F5E85-3E9D-D392-A479-375AAB61E2F4}"/>
                      </a:ext>
                    </a:extLst>
                  </p:cNvPr>
                  <p:cNvCxnSpPr>
                    <a:stCxn id="126" idx="6"/>
                    <a:endCxn id="122" idx="2"/>
                  </p:cNvCxnSpPr>
                  <p:nvPr/>
                </p:nvCxnSpPr>
                <p:spPr>
                  <a:xfrm>
                    <a:off x="1634532" y="1967753"/>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id="{829ADB29-9297-35B9-C592-B417778F6FFE}"/>
                      </a:ext>
                    </a:extLst>
                  </p:cNvPr>
                  <p:cNvCxnSpPr>
                    <a:stCxn id="127" idx="6"/>
                    <a:endCxn id="120" idx="2"/>
                  </p:cNvCxnSpPr>
                  <p:nvPr/>
                </p:nvCxnSpPr>
                <p:spPr>
                  <a:xfrm flipV="1">
                    <a:off x="1634532" y="1509432"/>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62BEA4CA-010D-A5E3-64D4-067AA63E6681}"/>
                      </a:ext>
                    </a:extLst>
                  </p:cNvPr>
                  <p:cNvCxnSpPr>
                    <a:stCxn id="127" idx="6"/>
                    <a:endCxn id="122" idx="2"/>
                  </p:cNvCxnSpPr>
                  <p:nvPr/>
                </p:nvCxnSpPr>
                <p:spPr>
                  <a:xfrm flipV="1">
                    <a:off x="1634532" y="2275914"/>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1456D40D-4FFE-C43D-B5D8-F352D3A2F169}"/>
                      </a:ext>
                    </a:extLst>
                  </p:cNvPr>
                  <p:cNvCxnSpPr>
                    <a:stCxn id="127" idx="6"/>
                    <a:endCxn id="121" idx="2"/>
                  </p:cNvCxnSpPr>
                  <p:nvPr/>
                </p:nvCxnSpPr>
                <p:spPr>
                  <a:xfrm flipV="1">
                    <a:off x="1634532" y="1892673"/>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id="{93199E0F-C8B5-F734-8433-2C9BF6C205B1}"/>
                      </a:ext>
                    </a:extLst>
                  </p:cNvPr>
                  <p:cNvCxnSpPr>
                    <a:stCxn id="127" idx="6"/>
                    <a:endCxn id="123" idx="2"/>
                  </p:cNvCxnSpPr>
                  <p:nvPr/>
                </p:nvCxnSpPr>
                <p:spPr>
                  <a:xfrm>
                    <a:off x="1634532" y="2350994"/>
                    <a:ext cx="1036950" cy="4583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线连接符 114">
                    <a:extLst>
                      <a:ext uri="{FF2B5EF4-FFF2-40B4-BE49-F238E27FC236}">
                        <a16:creationId xmlns:a16="http://schemas.microsoft.com/office/drawing/2014/main" id="{EA056FD4-DC2C-6AC9-A0EC-4CFF84582BF1}"/>
                      </a:ext>
                    </a:extLst>
                  </p:cNvPr>
                  <p:cNvCxnSpPr>
                    <a:stCxn id="128" idx="6"/>
                    <a:endCxn id="120" idx="2"/>
                  </p:cNvCxnSpPr>
                  <p:nvPr/>
                </p:nvCxnSpPr>
                <p:spPr>
                  <a:xfrm flipV="1">
                    <a:off x="1634532" y="1509432"/>
                    <a:ext cx="1036950" cy="1608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115">
                    <a:extLst>
                      <a:ext uri="{FF2B5EF4-FFF2-40B4-BE49-F238E27FC236}">
                        <a16:creationId xmlns:a16="http://schemas.microsoft.com/office/drawing/2014/main" id="{46227F80-BDF2-FA0F-9E90-34202277F2FC}"/>
                      </a:ext>
                    </a:extLst>
                  </p:cNvPr>
                  <p:cNvCxnSpPr>
                    <a:stCxn id="128" idx="6"/>
                    <a:endCxn id="121" idx="2"/>
                  </p:cNvCxnSpPr>
                  <p:nvPr/>
                </p:nvCxnSpPr>
                <p:spPr>
                  <a:xfrm flipV="1">
                    <a:off x="1634532" y="1892673"/>
                    <a:ext cx="1036950" cy="1224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CF0B3190-D227-40A2-7896-F3E60A07FC07}"/>
                      </a:ext>
                    </a:extLst>
                  </p:cNvPr>
                  <p:cNvCxnSpPr>
                    <a:stCxn id="128" idx="6"/>
                    <a:endCxn id="122" idx="2"/>
                  </p:cNvCxnSpPr>
                  <p:nvPr/>
                </p:nvCxnSpPr>
                <p:spPr>
                  <a:xfrm flipV="1">
                    <a:off x="1634532" y="2275914"/>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88D779BA-D53C-54E6-57D6-5A3E8137C8BE}"/>
                      </a:ext>
                    </a:extLst>
                  </p:cNvPr>
                  <p:cNvCxnSpPr>
                    <a:stCxn id="128" idx="6"/>
                    <a:endCxn id="123" idx="2"/>
                  </p:cNvCxnSpPr>
                  <p:nvPr/>
                </p:nvCxnSpPr>
                <p:spPr>
                  <a:xfrm flipV="1">
                    <a:off x="1634532" y="2809314"/>
                    <a:ext cx="1036950" cy="3081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130DD3D7-F6D5-6F62-FAF5-2EF7B7D3C90F}"/>
                      </a:ext>
                    </a:extLst>
                  </p:cNvPr>
                  <p:cNvSpPr txBox="1"/>
                  <p:nvPr/>
                </p:nvSpPr>
                <p:spPr>
                  <a:xfrm>
                    <a:off x="973307" y="2353927"/>
                    <a:ext cx="587698" cy="53335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grpSp>
            <p:sp>
              <p:nvSpPr>
                <p:cNvPr id="50" name="矩形 49">
                  <a:extLst>
                    <a:ext uri="{FF2B5EF4-FFF2-40B4-BE49-F238E27FC236}">
                      <a16:creationId xmlns:a16="http://schemas.microsoft.com/office/drawing/2014/main" id="{BAEB73AD-FC30-6699-A9DC-7FD6217F65C3}"/>
                    </a:ext>
                  </a:extLst>
                </p:cNvPr>
                <p:cNvSpPr/>
                <p:nvPr/>
              </p:nvSpPr>
              <p:spPr>
                <a:xfrm>
                  <a:off x="1343472" y="1883139"/>
                  <a:ext cx="180000" cy="143956"/>
                </a:xfrm>
                <a:prstGeom prst="rect">
                  <a:avLst/>
                </a:prstGeom>
                <a:solidFill>
                  <a:srgbClr val="FF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DD7A49CB-5585-E170-FE45-9AF740A698DE}"/>
                    </a:ext>
                  </a:extLst>
                </p:cNvPr>
                <p:cNvSpPr/>
                <p:nvPr/>
              </p:nvSpPr>
              <p:spPr>
                <a:xfrm>
                  <a:off x="1343472" y="217000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78B6DCFF-E153-75C0-73A5-291571806DE5}"/>
                    </a:ext>
                  </a:extLst>
                </p:cNvPr>
                <p:cNvSpPr/>
                <p:nvPr/>
              </p:nvSpPr>
              <p:spPr>
                <a:xfrm>
                  <a:off x="1343472" y="2456871"/>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8920768F-CBB5-A80D-24F2-8FB590716C43}"/>
                    </a:ext>
                  </a:extLst>
                </p:cNvPr>
                <p:cNvSpPr/>
                <p:nvPr/>
              </p:nvSpPr>
              <p:spPr>
                <a:xfrm>
                  <a:off x="1343472" y="2743738"/>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EF50B98C-09FD-558E-5EDD-D6F77070F60A}"/>
                    </a:ext>
                  </a:extLst>
                </p:cNvPr>
                <p:cNvSpPr/>
                <p:nvPr/>
              </p:nvSpPr>
              <p:spPr>
                <a:xfrm>
                  <a:off x="1343472" y="327623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AD9E43A-553D-00E4-F9E4-837B09BD9CC4}"/>
                        </a:ext>
                      </a:extLst>
                    </p:cNvPr>
                    <p:cNvSpPr txBox="1"/>
                    <p:nvPr/>
                  </p:nvSpPr>
                  <p:spPr>
                    <a:xfrm>
                      <a:off x="1864340" y="1471086"/>
                      <a:ext cx="649200" cy="388657"/>
                    </a:xfrm>
                    <a:prstGeom prst="rect">
                      <a:avLst/>
                    </a:prstGeom>
                    <a:noFill/>
                  </p:spPr>
                  <p:txBody>
                    <a:bodyPr wrap="square" rtlCol="0">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p>
                          </m:sSubSup>
                          <m:d>
                            <m:dPr>
                              <m:ctrlPr>
                                <a:rPr lang="zh-CN" altLang="zh-CN" i="1">
                                  <a:effectLst/>
                                  <a:latin typeface="Cambria Math" panose="02040503050406030204" pitchFamily="18" charset="0"/>
                                  <a:ea typeface="Cambria Math" panose="02040503050406030204" pitchFamily="18" charset="0"/>
                                </a:rPr>
                              </m:ctrlPr>
                            </m:d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dirty="0">
                          <a:effectLst/>
                          <a:latin typeface="Times New Roman" panose="02020603050405020304" pitchFamily="18" charset="0"/>
                          <a:cs typeface="Times New Roman" panose="02020603050405020304" pitchFamily="18" charset="0"/>
                        </a:rPr>
                        <a:t> </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0AD9E43A-553D-00E4-F9E4-837B09BD9CC4}"/>
                        </a:ext>
                      </a:extLst>
                    </p:cNvPr>
                    <p:cNvSpPr txBox="1">
                      <a:spLocks noRot="1" noChangeAspect="1" noMove="1" noResize="1" noEditPoints="1" noAdjustHandles="1" noChangeArrowheads="1" noChangeShapeType="1" noTextEdit="1"/>
                    </p:cNvSpPr>
                    <p:nvPr/>
                  </p:nvSpPr>
                  <p:spPr>
                    <a:xfrm>
                      <a:off x="1864340" y="1471086"/>
                      <a:ext cx="649200" cy="388657"/>
                    </a:xfrm>
                    <a:prstGeom prst="rect">
                      <a:avLst/>
                    </a:prstGeom>
                    <a:blipFill>
                      <a:blip r:embed="rId2"/>
                      <a:stretch>
                        <a:fillRect b="-666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8F73E2F-96EE-9927-618D-EE9956B10FB0}"/>
                    </a:ext>
                  </a:extLst>
                </p:cNvPr>
                <p:cNvGrpSpPr/>
                <p:nvPr/>
              </p:nvGrpSpPr>
              <p:grpSpPr>
                <a:xfrm flipH="1">
                  <a:off x="3635991" y="1843048"/>
                  <a:ext cx="238694" cy="1620000"/>
                  <a:chOff x="1299882" y="1039906"/>
                  <a:chExt cx="322730" cy="2238935"/>
                </a:xfrm>
                <a:solidFill>
                  <a:srgbClr val="FEEFAA"/>
                </a:solidFill>
              </p:grpSpPr>
              <p:sp>
                <p:nvSpPr>
                  <p:cNvPr id="91" name="椭圆 90">
                    <a:extLst>
                      <a:ext uri="{FF2B5EF4-FFF2-40B4-BE49-F238E27FC236}">
                        <a16:creationId xmlns:a16="http://schemas.microsoft.com/office/drawing/2014/main" id="{A57BF7AA-CE21-9CD9-640E-BB62B3711AE8}"/>
                      </a:ext>
                    </a:extLst>
                  </p:cNvPr>
                  <p:cNvSpPr/>
                  <p:nvPr/>
                </p:nvSpPr>
                <p:spPr>
                  <a:xfrm>
                    <a:off x="1299882" y="1039906"/>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8F5525B-9647-9722-1580-1AB0CB76EB63}"/>
                      </a:ext>
                    </a:extLst>
                  </p:cNvPr>
                  <p:cNvSpPr/>
                  <p:nvPr/>
                </p:nvSpPr>
                <p:spPr>
                  <a:xfrm>
                    <a:off x="1299882" y="1423147"/>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3" name="椭圆 92">
                    <a:extLst>
                      <a:ext uri="{FF2B5EF4-FFF2-40B4-BE49-F238E27FC236}">
                        <a16:creationId xmlns:a16="http://schemas.microsoft.com/office/drawing/2014/main" id="{23CA80F9-03AD-0A63-3D9A-08C8EC7A094E}"/>
                      </a:ext>
                    </a:extLst>
                  </p:cNvPr>
                  <p:cNvSpPr/>
                  <p:nvPr/>
                </p:nvSpPr>
                <p:spPr>
                  <a:xfrm>
                    <a:off x="1299882" y="1806388"/>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472DCCD3-E3E0-4C82-9F4F-8C4440F907A0}"/>
                      </a:ext>
                    </a:extLst>
                  </p:cNvPr>
                  <p:cNvSpPr/>
                  <p:nvPr/>
                </p:nvSpPr>
                <p:spPr>
                  <a:xfrm>
                    <a:off x="1299882" y="2189629"/>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8D67A0C0-F13E-0778-5D6C-505EDBC51D85}"/>
                      </a:ext>
                    </a:extLst>
                  </p:cNvPr>
                  <p:cNvSpPr/>
                  <p:nvPr/>
                </p:nvSpPr>
                <p:spPr>
                  <a:xfrm>
                    <a:off x="1299882" y="2956111"/>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grpSp>
            <p:grpSp>
              <p:nvGrpSpPr>
                <p:cNvPr id="57" name="组合 56">
                  <a:extLst>
                    <a:ext uri="{FF2B5EF4-FFF2-40B4-BE49-F238E27FC236}">
                      <a16:creationId xmlns:a16="http://schemas.microsoft.com/office/drawing/2014/main" id="{974BBAE2-BB19-39CC-56C8-B33F18AF8022}"/>
                    </a:ext>
                  </a:extLst>
                </p:cNvPr>
                <p:cNvGrpSpPr/>
                <p:nvPr/>
              </p:nvGrpSpPr>
              <p:grpSpPr>
                <a:xfrm flipH="1">
                  <a:off x="2630361" y="2066020"/>
                  <a:ext cx="238694" cy="1174054"/>
                  <a:chOff x="2671482" y="1423147"/>
                  <a:chExt cx="322731" cy="1622612"/>
                </a:xfrm>
                <a:solidFill>
                  <a:srgbClr val="D4E6FF"/>
                </a:solidFill>
              </p:grpSpPr>
              <p:sp>
                <p:nvSpPr>
                  <p:cNvPr id="87" name="椭圆 86">
                    <a:extLst>
                      <a:ext uri="{FF2B5EF4-FFF2-40B4-BE49-F238E27FC236}">
                        <a16:creationId xmlns:a16="http://schemas.microsoft.com/office/drawing/2014/main" id="{05C2862B-1F12-9FA7-C4D5-9C30FAF05047}"/>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5E74C6B1-DF9B-8088-7EA1-79CBB66F8A31}"/>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A032BBD8-52CB-A850-51E7-C5078664BCF8}"/>
                      </a:ext>
                    </a:extLst>
                  </p:cNvPr>
                  <p:cNvSpPr/>
                  <p:nvPr/>
                </p:nvSpPr>
                <p:spPr>
                  <a:xfrm>
                    <a:off x="2671483"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2BE725B3-EF56-8FA3-444D-CD42A464ED74}"/>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58" name="直线连接符 57">
                  <a:extLst>
                    <a:ext uri="{FF2B5EF4-FFF2-40B4-BE49-F238E27FC236}">
                      <a16:creationId xmlns:a16="http://schemas.microsoft.com/office/drawing/2014/main" id="{73B903D2-33C2-0F20-5D47-18A710801E3F}"/>
                    </a:ext>
                  </a:extLst>
                </p:cNvPr>
                <p:cNvCxnSpPr>
                  <a:stCxn id="91" idx="6"/>
                  <a:endCxn id="87" idx="2"/>
                </p:cNvCxnSpPr>
                <p:nvPr/>
              </p:nvCxnSpPr>
              <p:spPr>
                <a:xfrm flipH="1">
                  <a:off x="2869055" y="1959805"/>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3A8888D-7570-1DA5-332F-1CAC5E3E2982}"/>
                    </a:ext>
                  </a:extLst>
                </p:cNvPr>
                <p:cNvCxnSpPr>
                  <a:stCxn id="91" idx="6"/>
                  <a:endCxn id="88" idx="2"/>
                </p:cNvCxnSpPr>
                <p:nvPr/>
              </p:nvCxnSpPr>
              <p:spPr>
                <a:xfrm flipH="1">
                  <a:off x="2869055" y="1959805"/>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EA52D8DC-19AC-D1E0-AF24-137A2D54D9CE}"/>
                    </a:ext>
                  </a:extLst>
                </p:cNvPr>
                <p:cNvCxnSpPr>
                  <a:stCxn id="91" idx="6"/>
                  <a:endCxn id="89" idx="2"/>
                </p:cNvCxnSpPr>
                <p:nvPr/>
              </p:nvCxnSpPr>
              <p:spPr>
                <a:xfrm flipH="1">
                  <a:off x="2869055" y="1959805"/>
                  <a:ext cx="766936" cy="7775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6FD78932-251C-D0BC-1869-A6272831EC58}"/>
                    </a:ext>
                  </a:extLst>
                </p:cNvPr>
                <p:cNvCxnSpPr>
                  <a:stCxn id="91" idx="6"/>
                  <a:endCxn id="90" idx="2"/>
                </p:cNvCxnSpPr>
                <p:nvPr/>
              </p:nvCxnSpPr>
              <p:spPr>
                <a:xfrm flipH="1">
                  <a:off x="2869055" y="1959805"/>
                  <a:ext cx="766936" cy="11635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53CE812-A6F6-ABF5-5CF8-8E64EAC704A1}"/>
                    </a:ext>
                  </a:extLst>
                </p:cNvPr>
                <p:cNvCxnSpPr>
                  <a:stCxn id="92" idx="6"/>
                  <a:endCxn id="87" idx="2"/>
                </p:cNvCxnSpPr>
                <p:nvPr/>
              </p:nvCxnSpPr>
              <p:spPr>
                <a:xfrm flipH="1" flipV="1">
                  <a:off x="2869055" y="2182777"/>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6048949-42B6-8C1A-F815-D5EF497B2652}"/>
                    </a:ext>
                  </a:extLst>
                </p:cNvPr>
                <p:cNvCxnSpPr>
                  <a:stCxn id="92" idx="6"/>
                  <a:endCxn id="88" idx="2"/>
                </p:cNvCxnSpPr>
                <p:nvPr/>
              </p:nvCxnSpPr>
              <p:spPr>
                <a:xfrm flipH="1">
                  <a:off x="2869055" y="2237102"/>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68A332FB-AD55-A0EA-4CC9-544DE42DD9A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4F5F6E9E-116A-87C4-AEBD-ABCB73CB455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F44684D5-ED5D-3A47-4AC2-CBCDCC13D977}"/>
                    </a:ext>
                  </a:extLst>
                </p:cNvPr>
                <p:cNvCxnSpPr>
                  <a:stCxn id="92" idx="6"/>
                  <a:endCxn id="90" idx="2"/>
                </p:cNvCxnSpPr>
                <p:nvPr/>
              </p:nvCxnSpPr>
              <p:spPr>
                <a:xfrm flipH="1">
                  <a:off x="2869055" y="2237102"/>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CDB4B65D-BE03-2CD0-176D-3B818D6CB725}"/>
                    </a:ext>
                  </a:extLst>
                </p:cNvPr>
                <p:cNvCxnSpPr>
                  <a:stCxn id="93" idx="6"/>
                  <a:endCxn id="87" idx="2"/>
                </p:cNvCxnSpPr>
                <p:nvPr/>
              </p:nvCxnSpPr>
              <p:spPr>
                <a:xfrm flipH="1" flipV="1">
                  <a:off x="2869055" y="2182777"/>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9E57DB77-DF08-7D9C-9AE5-FFDFCD746A6C}"/>
                    </a:ext>
                  </a:extLst>
                </p:cNvPr>
                <p:cNvCxnSpPr>
                  <a:stCxn id="93" idx="6"/>
                  <a:endCxn id="88" idx="2"/>
                </p:cNvCxnSpPr>
                <p:nvPr/>
              </p:nvCxnSpPr>
              <p:spPr>
                <a:xfrm flipH="1" flipV="1">
                  <a:off x="2869055" y="2460075"/>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0FE8254-1F29-9564-36BA-9943592EADE8}"/>
                    </a:ext>
                  </a:extLst>
                </p:cNvPr>
                <p:cNvCxnSpPr>
                  <a:stCxn id="93" idx="6"/>
                  <a:endCxn id="90" idx="2"/>
                </p:cNvCxnSpPr>
                <p:nvPr/>
              </p:nvCxnSpPr>
              <p:spPr>
                <a:xfrm flipH="1">
                  <a:off x="2869055" y="2514399"/>
                  <a:ext cx="766936" cy="6089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C7688574-11C7-9169-898F-C316B790BCB0}"/>
                    </a:ext>
                  </a:extLst>
                </p:cNvPr>
                <p:cNvCxnSpPr>
                  <a:stCxn id="93" idx="6"/>
                  <a:endCxn id="89" idx="2"/>
                </p:cNvCxnSpPr>
                <p:nvPr/>
              </p:nvCxnSpPr>
              <p:spPr>
                <a:xfrm flipH="1">
                  <a:off x="2869055" y="2514399"/>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6F93C963-B4AD-0E54-426F-0F5FF0497EAF}"/>
                    </a:ext>
                  </a:extLst>
                </p:cNvPr>
                <p:cNvCxnSpPr>
                  <a:stCxn id="94" idx="6"/>
                  <a:endCxn id="87" idx="2"/>
                </p:cNvCxnSpPr>
                <p:nvPr/>
              </p:nvCxnSpPr>
              <p:spPr>
                <a:xfrm flipH="1" flipV="1">
                  <a:off x="2869055" y="2182777"/>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D04B0526-E842-C220-BC31-651C00A7A5A4}"/>
                    </a:ext>
                  </a:extLst>
                </p:cNvPr>
                <p:cNvCxnSpPr>
                  <a:stCxn id="94" idx="6"/>
                  <a:endCxn id="89" idx="2"/>
                </p:cNvCxnSpPr>
                <p:nvPr/>
              </p:nvCxnSpPr>
              <p:spPr>
                <a:xfrm flipH="1" flipV="1">
                  <a:off x="2869055" y="2737372"/>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9250904B-EBB2-F9D7-00A9-CB8B9E9FD246}"/>
                    </a:ext>
                  </a:extLst>
                </p:cNvPr>
                <p:cNvCxnSpPr>
                  <a:stCxn id="94" idx="6"/>
                  <a:endCxn id="88" idx="2"/>
                </p:cNvCxnSpPr>
                <p:nvPr/>
              </p:nvCxnSpPr>
              <p:spPr>
                <a:xfrm flipH="1" flipV="1">
                  <a:off x="2869055" y="2460075"/>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CA0E9F97-08C7-168E-1A52-452CE8D79C62}"/>
                    </a:ext>
                  </a:extLst>
                </p:cNvPr>
                <p:cNvCxnSpPr>
                  <a:stCxn id="94" idx="6"/>
                  <a:endCxn id="90" idx="2"/>
                </p:cNvCxnSpPr>
                <p:nvPr/>
              </p:nvCxnSpPr>
              <p:spPr>
                <a:xfrm flipH="1">
                  <a:off x="2869055" y="2791697"/>
                  <a:ext cx="766936" cy="3316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FCD369B3-1267-8A87-083B-B5650F60B58D}"/>
                    </a:ext>
                  </a:extLst>
                </p:cNvPr>
                <p:cNvCxnSpPr>
                  <a:stCxn id="95" idx="6"/>
                  <a:endCxn id="87" idx="2"/>
                </p:cNvCxnSpPr>
                <p:nvPr/>
              </p:nvCxnSpPr>
              <p:spPr>
                <a:xfrm flipH="1" flipV="1">
                  <a:off x="2869055" y="2182777"/>
                  <a:ext cx="766936" cy="11635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15EB0CA-F937-55CC-CA53-C6A9DC9EB8CB}"/>
                    </a:ext>
                  </a:extLst>
                </p:cNvPr>
                <p:cNvCxnSpPr>
                  <a:stCxn id="95" idx="6"/>
                  <a:endCxn id="88" idx="2"/>
                </p:cNvCxnSpPr>
                <p:nvPr/>
              </p:nvCxnSpPr>
              <p:spPr>
                <a:xfrm flipH="1" flipV="1">
                  <a:off x="2869055" y="2460075"/>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80E2652C-80CF-FB03-D22A-1A9020D537D7}"/>
                    </a:ext>
                  </a:extLst>
                </p:cNvPr>
                <p:cNvCxnSpPr>
                  <a:stCxn id="95" idx="6"/>
                  <a:endCxn id="89" idx="2"/>
                </p:cNvCxnSpPr>
                <p:nvPr/>
              </p:nvCxnSpPr>
              <p:spPr>
                <a:xfrm flipH="1" flipV="1">
                  <a:off x="2869055" y="2737372"/>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9ACAA1BA-97B5-AE65-5B7C-89FB28F7AB20}"/>
                    </a:ext>
                  </a:extLst>
                </p:cNvPr>
                <p:cNvCxnSpPr>
                  <a:stCxn id="95" idx="6"/>
                  <a:endCxn id="90" idx="2"/>
                </p:cNvCxnSpPr>
                <p:nvPr/>
              </p:nvCxnSpPr>
              <p:spPr>
                <a:xfrm flipH="1" flipV="1">
                  <a:off x="2869055" y="3123318"/>
                  <a:ext cx="766936" cy="222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F5AD1A7-BA77-1B78-F082-9ABE1959501D}"/>
                    </a:ext>
                  </a:extLst>
                </p:cNvPr>
                <p:cNvSpPr txBox="1"/>
                <p:nvPr/>
              </p:nvSpPr>
              <p:spPr>
                <a:xfrm flipH="1">
                  <a:off x="3538264" y="2816417"/>
                  <a:ext cx="434148" cy="38591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0319A514-8E4A-F7DB-9583-1CC58E8E52DB}"/>
                    </a:ext>
                  </a:extLst>
                </p:cNvPr>
                <p:cNvSpPr txBox="1"/>
                <p:nvPr/>
              </p:nvSpPr>
              <p:spPr>
                <a:xfrm flipH="1">
                  <a:off x="2638107" y="2683046"/>
                  <a:ext cx="238693" cy="385910"/>
                </a:xfrm>
                <a:prstGeom prst="rect">
                  <a:avLst/>
                </a:prstGeom>
                <a:noFill/>
              </p:spPr>
              <p:txBody>
                <a:bodyPr wrap="square">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BF2822A-AB86-9A86-2101-A1F6D33A2E13}"/>
                    </a:ext>
                  </a:extLst>
                </p:cNvPr>
                <p:cNvSpPr/>
                <p:nvPr/>
              </p:nvSpPr>
              <p:spPr>
                <a:xfrm>
                  <a:off x="3925400" y="1884367"/>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79A45B68-036A-53A4-C3C6-828350AA6C0B}"/>
                    </a:ext>
                  </a:extLst>
                </p:cNvPr>
                <p:cNvSpPr/>
                <p:nvPr/>
              </p:nvSpPr>
              <p:spPr>
                <a:xfrm>
                  <a:off x="3925400" y="217123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097622EC-F206-980C-DA72-DF9DAE786664}"/>
                    </a:ext>
                  </a:extLst>
                </p:cNvPr>
                <p:cNvSpPr/>
                <p:nvPr/>
              </p:nvSpPr>
              <p:spPr>
                <a:xfrm>
                  <a:off x="3925400" y="2458099"/>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32DA8364-2370-E196-0376-CB18DB985A58}"/>
                    </a:ext>
                  </a:extLst>
                </p:cNvPr>
                <p:cNvSpPr/>
                <p:nvPr/>
              </p:nvSpPr>
              <p:spPr>
                <a:xfrm>
                  <a:off x="3925400" y="2744966"/>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E154C8A7-C3BA-6BF4-D479-3E176D4A4ED9}"/>
                    </a:ext>
                  </a:extLst>
                </p:cNvPr>
                <p:cNvSpPr/>
                <p:nvPr/>
              </p:nvSpPr>
              <p:spPr>
                <a:xfrm>
                  <a:off x="3925400" y="327746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8F8266E8-CB99-0620-04E8-5B616628492E}"/>
                        </a:ext>
                      </a:extLst>
                    </p:cNvPr>
                    <p:cNvSpPr txBox="1"/>
                    <p:nvPr/>
                  </p:nvSpPr>
                  <p:spPr>
                    <a:xfrm>
                      <a:off x="2926243" y="1473715"/>
                      <a:ext cx="649200" cy="385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𝛷</m:t>
                                </m:r>
                              </m:sub>
                            </m:sSub>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6" name="文本框 85">
                      <a:extLst>
                        <a:ext uri="{FF2B5EF4-FFF2-40B4-BE49-F238E27FC236}">
                          <a16:creationId xmlns:a16="http://schemas.microsoft.com/office/drawing/2014/main" id="{8F8266E8-CB99-0620-04E8-5B616628492E}"/>
                        </a:ext>
                      </a:extLst>
                    </p:cNvPr>
                    <p:cNvSpPr txBox="1">
                      <a:spLocks noRot="1" noChangeAspect="1" noMove="1" noResize="1" noEditPoints="1" noAdjustHandles="1" noChangeArrowheads="1" noChangeShapeType="1" noTextEdit="1"/>
                    </p:cNvSpPr>
                    <p:nvPr/>
                  </p:nvSpPr>
                  <p:spPr>
                    <a:xfrm>
                      <a:off x="2926243" y="1473715"/>
                      <a:ext cx="649200" cy="385910"/>
                    </a:xfrm>
                    <a:prstGeom prst="rect">
                      <a:avLst/>
                    </a:prstGeom>
                    <a:blipFill>
                      <a:blip r:embed="rId3"/>
                      <a:stretch>
                        <a:fillRect r="-22000" b="-13333"/>
                      </a:stretch>
                    </a:blipFill>
                  </p:spPr>
                  <p:txBody>
                    <a:bodyPr/>
                    <a:lstStyle/>
                    <a:p>
                      <a:r>
                        <a:rPr lang="zh-CN" altLang="en-US">
                          <a:noFill/>
                        </a:rPr>
                        <a:t> </a:t>
                      </a:r>
                    </a:p>
                  </p:txBody>
                </p:sp>
              </mc:Fallback>
            </mc:AlternateContent>
          </p:grpSp>
          <p:sp>
            <p:nvSpPr>
              <p:cNvPr id="48" name="文本框 47">
                <a:extLst>
                  <a:ext uri="{FF2B5EF4-FFF2-40B4-BE49-F238E27FC236}">
                    <a16:creationId xmlns:a16="http://schemas.microsoft.com/office/drawing/2014/main" id="{716AA6C2-02C6-38DB-06AC-579D68C5165E}"/>
                  </a:ext>
                </a:extLst>
              </p:cNvPr>
              <p:cNvSpPr txBox="1"/>
              <p:nvPr/>
            </p:nvSpPr>
            <p:spPr>
              <a:xfrm>
                <a:off x="1145376" y="1218785"/>
                <a:ext cx="1336170"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VAE</a:t>
                </a:r>
                <a:endParaRPr lang="zh-CN" altLang="en-US" sz="2800" dirty="0">
                  <a:latin typeface="Times New Roman" panose="02020603050405020304" pitchFamily="18" charset="0"/>
                  <a:cs typeface="Times New Roman" panose="02020603050405020304" pitchFamily="18" charset="0"/>
                </a:endParaRPr>
              </a:p>
            </p:txBody>
          </p:sp>
        </p:grpSp>
        <p:sp>
          <p:nvSpPr>
            <p:cNvPr id="41" name="文本框 40">
              <a:extLst>
                <a:ext uri="{FF2B5EF4-FFF2-40B4-BE49-F238E27FC236}">
                  <a16:creationId xmlns:a16="http://schemas.microsoft.com/office/drawing/2014/main" id="{C2ECB8AF-6052-5EC5-5D57-5ED48C674662}"/>
                </a:ext>
              </a:extLst>
            </p:cNvPr>
            <p:cNvSpPr txBox="1"/>
            <p:nvPr/>
          </p:nvSpPr>
          <p:spPr>
            <a:xfrm>
              <a:off x="4015102" y="2428105"/>
              <a:ext cx="450377" cy="8682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46275266-0B08-8254-27FB-197A02BAE922}"/>
                </a:ext>
              </a:extLst>
            </p:cNvPr>
            <p:cNvGrpSpPr/>
            <p:nvPr/>
          </p:nvGrpSpPr>
          <p:grpSpPr>
            <a:xfrm>
              <a:off x="5005063" y="1276836"/>
              <a:ext cx="6181159" cy="2537634"/>
              <a:chOff x="5204091" y="1218785"/>
              <a:chExt cx="6181159" cy="2537634"/>
            </a:xfrm>
          </p:grpSpPr>
          <p:pic>
            <p:nvPicPr>
              <p:cNvPr id="43" name="图片 42">
                <a:extLst>
                  <a:ext uri="{FF2B5EF4-FFF2-40B4-BE49-F238E27FC236}">
                    <a16:creationId xmlns:a16="http://schemas.microsoft.com/office/drawing/2014/main" id="{8DE3D3D4-8D46-0E9E-E8BA-5D3E4C60FC39}"/>
                  </a:ext>
                </a:extLst>
              </p:cNvPr>
              <p:cNvPicPr>
                <a:picLocks noChangeAspect="1"/>
              </p:cNvPicPr>
              <p:nvPr/>
            </p:nvPicPr>
            <p:blipFill>
              <a:blip r:embed="rId4"/>
              <a:stretch>
                <a:fillRect/>
              </a:stretch>
            </p:blipFill>
            <p:spPr>
              <a:xfrm>
                <a:off x="5204091" y="1815738"/>
                <a:ext cx="2434054" cy="1836706"/>
              </a:xfrm>
              <a:prstGeom prst="rect">
                <a:avLst/>
              </a:prstGeom>
            </p:spPr>
          </p:pic>
          <p:pic>
            <p:nvPicPr>
              <p:cNvPr id="44" name="图片 43">
                <a:extLst>
                  <a:ext uri="{FF2B5EF4-FFF2-40B4-BE49-F238E27FC236}">
                    <a16:creationId xmlns:a16="http://schemas.microsoft.com/office/drawing/2014/main" id="{BAEA89ED-F7DF-A8B4-745E-2C6D18EE4B6E}"/>
                  </a:ext>
                </a:extLst>
              </p:cNvPr>
              <p:cNvPicPr>
                <a:picLocks noChangeAspect="1"/>
              </p:cNvPicPr>
              <p:nvPr/>
            </p:nvPicPr>
            <p:blipFill>
              <a:blip r:embed="rId5"/>
              <a:stretch>
                <a:fillRect/>
              </a:stretch>
            </p:blipFill>
            <p:spPr>
              <a:xfrm>
                <a:off x="8701267" y="1743432"/>
                <a:ext cx="2683983" cy="2012987"/>
              </a:xfrm>
              <a:prstGeom prst="rect">
                <a:avLst/>
              </a:prstGeom>
            </p:spPr>
          </p:pic>
          <p:sp>
            <p:nvSpPr>
              <p:cNvPr id="45" name="文本框 44">
                <a:extLst>
                  <a:ext uri="{FF2B5EF4-FFF2-40B4-BE49-F238E27FC236}">
                    <a16:creationId xmlns:a16="http://schemas.microsoft.com/office/drawing/2014/main" id="{AD7A4E10-7043-702E-6F5E-BD2AF77E80E1}"/>
                  </a:ext>
                </a:extLst>
              </p:cNvPr>
              <p:cNvSpPr txBox="1"/>
              <p:nvPr/>
            </p:nvSpPr>
            <p:spPr>
              <a:xfrm>
                <a:off x="6893677" y="1218785"/>
                <a:ext cx="3032335"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Style-transfer</a:t>
                </a:r>
                <a:endParaRPr lang="zh-CN" altLang="en-US" sz="2800" dirty="0">
                  <a:latin typeface="Times New Roman" panose="02020603050405020304" pitchFamily="18" charset="0"/>
                  <a:cs typeface="Times New Roman" panose="02020603050405020304" pitchFamily="18" charset="0"/>
                </a:endParaRPr>
              </a:p>
            </p:txBody>
          </p:sp>
          <p:sp>
            <p:nvSpPr>
              <p:cNvPr id="46" name="燕尾形箭头 45">
                <a:extLst>
                  <a:ext uri="{FF2B5EF4-FFF2-40B4-BE49-F238E27FC236}">
                    <a16:creationId xmlns:a16="http://schemas.microsoft.com/office/drawing/2014/main" id="{84773644-B5BD-CB44-E03E-9239BFF72B22}"/>
                  </a:ext>
                </a:extLst>
              </p:cNvPr>
              <p:cNvSpPr/>
              <p:nvPr/>
            </p:nvSpPr>
            <p:spPr>
              <a:xfrm>
                <a:off x="7877096" y="2633088"/>
                <a:ext cx="720000" cy="27000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grpSp>
        <p:nvGrpSpPr>
          <p:cNvPr id="5" name="组合 4">
            <a:extLst>
              <a:ext uri="{FF2B5EF4-FFF2-40B4-BE49-F238E27FC236}">
                <a16:creationId xmlns:a16="http://schemas.microsoft.com/office/drawing/2014/main" id="{B0A16FBF-A015-EAC4-804F-68770DE6BF9B}"/>
              </a:ext>
            </a:extLst>
          </p:cNvPr>
          <p:cNvGrpSpPr/>
          <p:nvPr/>
        </p:nvGrpSpPr>
        <p:grpSpPr>
          <a:xfrm>
            <a:off x="2403719" y="4430484"/>
            <a:ext cx="7786988" cy="2169773"/>
            <a:chOff x="2246980" y="4206546"/>
            <a:chExt cx="7883797" cy="2196748"/>
          </a:xfrm>
        </p:grpSpPr>
        <p:grpSp>
          <p:nvGrpSpPr>
            <p:cNvPr id="129" name="组合 128">
              <a:extLst>
                <a:ext uri="{FF2B5EF4-FFF2-40B4-BE49-F238E27FC236}">
                  <a16:creationId xmlns:a16="http://schemas.microsoft.com/office/drawing/2014/main" id="{05959EDB-032A-B3D2-97CE-08779003D8BD}"/>
                </a:ext>
              </a:extLst>
            </p:cNvPr>
            <p:cNvGrpSpPr>
              <a:grpSpLocks noChangeAspect="1"/>
            </p:cNvGrpSpPr>
            <p:nvPr/>
          </p:nvGrpSpPr>
          <p:grpSpPr>
            <a:xfrm>
              <a:off x="2246980" y="4232215"/>
              <a:ext cx="2287834" cy="2145410"/>
              <a:chOff x="467071" y="4468255"/>
              <a:chExt cx="1617333" cy="1516649"/>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2C9481D7-E80B-FF85-0E76-A8798A01F59B}"/>
                      </a:ext>
                    </a:extLst>
                  </p:cNvPr>
                  <p:cNvSpPr txBox="1"/>
                  <p:nvPr/>
                </p:nvSpPr>
                <p:spPr>
                  <a:xfrm>
                    <a:off x="672723" y="4468255"/>
                    <a:ext cx="1262543" cy="240886"/>
                  </a:xfrm>
                  <a:prstGeom prst="rect">
                    <a:avLst/>
                  </a:prstGeom>
                  <a:noFill/>
                </p:spPr>
                <p:txBody>
                  <a:bodyPr wrap="square" rtlCol="0">
                    <a:spAutoFit/>
                  </a:bodyPr>
                  <a:lstStyle/>
                  <a:p>
                    <a:pPr algn="ct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𝑐𝑡𝑟𝑙</m:t>
                            </m:r>
                          </m:sup>
                        </m:sSup>
                      </m:oMath>
                    </a14:m>
                    <a:r>
                      <a:rPr lang="zh-CN" altLang="zh-CN" sz="1400" dirty="0">
                        <a:effectLst/>
                        <a:latin typeface="Times New Roman" panose="02020603050405020304" pitchFamily="18" charset="0"/>
                        <a:cs typeface="Times New Roman" panose="02020603050405020304" pitchFamily="18" charset="0"/>
                      </a:rPr>
                      <a:t> </a:t>
                    </a:r>
                    <a:endParaRPr kumimoji="1" lang="zh-CN" altLang="en-US" sz="14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2C9481D7-E80B-FF85-0E76-A8798A01F59B}"/>
                      </a:ext>
                    </a:extLst>
                  </p:cNvPr>
                  <p:cNvSpPr txBox="1">
                    <a:spLocks noRot="1" noChangeAspect="1" noMove="1" noResize="1" noEditPoints="1" noAdjustHandles="1" noChangeArrowheads="1" noChangeShapeType="1" noTextEdit="1"/>
                  </p:cNvSpPr>
                  <p:nvPr/>
                </p:nvSpPr>
                <p:spPr>
                  <a:xfrm>
                    <a:off x="672723" y="4468255"/>
                    <a:ext cx="1262543" cy="240886"/>
                  </a:xfrm>
                  <a:prstGeom prst="rect">
                    <a:avLst/>
                  </a:prstGeom>
                  <a:blipFill>
                    <a:blip r:embed="rId6"/>
                    <a:stretch>
                      <a:fillRect/>
                    </a:stretch>
                  </a:blipFill>
                </p:spPr>
                <p:txBody>
                  <a:bodyPr/>
                  <a:lstStyle/>
                  <a:p>
                    <a:r>
                      <a:rPr lang="zh-CN" altLang="en-US">
                        <a:noFill/>
                      </a:rPr>
                      <a:t> </a:t>
                    </a:r>
                  </a:p>
                </p:txBody>
              </p:sp>
            </mc:Fallback>
          </mc:AlternateContent>
          <p:sp>
            <p:nvSpPr>
              <p:cNvPr id="131" name="椭圆 130">
                <a:extLst>
                  <a:ext uri="{FF2B5EF4-FFF2-40B4-BE49-F238E27FC236}">
                    <a16:creationId xmlns:a16="http://schemas.microsoft.com/office/drawing/2014/main" id="{B4049C46-8DF0-3ED5-E641-679955CE9759}"/>
                  </a:ext>
                </a:extLst>
              </p:cNvPr>
              <p:cNvSpPr/>
              <p:nvPr/>
            </p:nvSpPr>
            <p:spPr>
              <a:xfrm>
                <a:off x="467071" y="4737304"/>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sp>
            <p:nvSpPr>
              <p:cNvPr id="132" name="椭圆 131">
                <a:extLst>
                  <a:ext uri="{FF2B5EF4-FFF2-40B4-BE49-F238E27FC236}">
                    <a16:creationId xmlns:a16="http://schemas.microsoft.com/office/drawing/2014/main" id="{ADC2625B-1D1C-1049-16B5-8667ABE86B2E}"/>
                  </a:ext>
                </a:extLst>
              </p:cNvPr>
              <p:cNvSpPr>
                <a:spLocks noChangeAspect="1"/>
              </p:cNvSpPr>
              <p:nvPr/>
            </p:nvSpPr>
            <p:spPr>
              <a:xfrm rot="4112667">
                <a:off x="536444" y="5201523"/>
                <a:ext cx="583951" cy="443867"/>
              </a:xfrm>
              <a:prstGeom prst="ellipse">
                <a:avLst/>
              </a:prstGeom>
              <a:blipFill>
                <a:blip r:embed="rId7"/>
                <a:stretch>
                  <a:fillRect l="7786" t="5564" r="3342"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3" name="椭圆 132">
                <a:extLst>
                  <a:ext uri="{FF2B5EF4-FFF2-40B4-BE49-F238E27FC236}">
                    <a16:creationId xmlns:a16="http://schemas.microsoft.com/office/drawing/2014/main" id="{7571BF58-7AA9-B0F5-A6C7-0FB11A445D93}"/>
                  </a:ext>
                </a:extLst>
              </p:cNvPr>
              <p:cNvSpPr>
                <a:spLocks noChangeAspect="1"/>
              </p:cNvSpPr>
              <p:nvPr/>
            </p:nvSpPr>
            <p:spPr>
              <a:xfrm rot="1696954">
                <a:off x="1122476" y="4813811"/>
                <a:ext cx="611149" cy="482344"/>
              </a:xfrm>
              <a:prstGeom prst="ellipse">
                <a:avLst/>
              </a:prstGeom>
              <a:blipFill>
                <a:blip r:embed="rId8"/>
                <a:stretch>
                  <a:fillRect l="5564" t="-2128" r="5564" b="13256"/>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504FD0-D5C8-443C-427A-0DBC04FDED0A}"/>
                  </a:ext>
                </a:extLst>
              </p:cNvPr>
              <p:cNvSpPr>
                <a:spLocks noChangeAspect="1"/>
              </p:cNvSpPr>
              <p:nvPr/>
            </p:nvSpPr>
            <p:spPr>
              <a:xfrm rot="9553939">
                <a:off x="1178892" y="5415232"/>
                <a:ext cx="633179" cy="481286"/>
              </a:xfrm>
              <a:prstGeom prst="ellipse">
                <a:avLst/>
              </a:prstGeom>
              <a:blipFill dpi="0" rotWithShape="1">
                <a:blip r:embed="rId9"/>
                <a:srcRect/>
                <a:stretch>
                  <a:fillRect l="7786" t="6000" r="6000"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grpSp>
        <p:grpSp>
          <p:nvGrpSpPr>
            <p:cNvPr id="136" name="组合 135">
              <a:extLst>
                <a:ext uri="{FF2B5EF4-FFF2-40B4-BE49-F238E27FC236}">
                  <a16:creationId xmlns:a16="http://schemas.microsoft.com/office/drawing/2014/main" id="{4C2C0EFF-6CE5-4EFD-DC63-506A98E50D49}"/>
                </a:ext>
              </a:extLst>
            </p:cNvPr>
            <p:cNvGrpSpPr/>
            <p:nvPr/>
          </p:nvGrpSpPr>
          <p:grpSpPr>
            <a:xfrm>
              <a:off x="7868154" y="4206546"/>
              <a:ext cx="2262623" cy="2196748"/>
              <a:chOff x="467071" y="2845755"/>
              <a:chExt cx="1617333" cy="1589873"/>
            </a:xfrm>
          </p:grpSpPr>
          <p:sp>
            <p:nvSpPr>
              <p:cNvPr id="137" name="椭圆 136">
                <a:extLst>
                  <a:ext uri="{FF2B5EF4-FFF2-40B4-BE49-F238E27FC236}">
                    <a16:creationId xmlns:a16="http://schemas.microsoft.com/office/drawing/2014/main" id="{C87F2D9A-82B0-8300-7A2C-E10CBB5A1CE1}"/>
                  </a:ext>
                </a:extLst>
              </p:cNvPr>
              <p:cNvSpPr/>
              <p:nvPr/>
            </p:nvSpPr>
            <p:spPr>
              <a:xfrm>
                <a:off x="467071" y="3188028"/>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1CABF8CA-30C9-B773-7A5C-76516E72940A}"/>
                      </a:ext>
                    </a:extLst>
                  </p:cNvPr>
                  <p:cNvSpPr txBox="1"/>
                  <p:nvPr/>
                </p:nvSpPr>
                <p:spPr>
                  <a:xfrm>
                    <a:off x="553041" y="2845755"/>
                    <a:ext cx="1529507" cy="2742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𝑝𝑒𝑟𝑏</m:t>
                              </m:r>
                            </m:sup>
                          </m:sSup>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1CABF8CA-30C9-B773-7A5C-76516E72940A}"/>
                      </a:ext>
                    </a:extLst>
                  </p:cNvPr>
                  <p:cNvSpPr txBox="1">
                    <a:spLocks noRot="1" noChangeAspect="1" noMove="1" noResize="1" noEditPoints="1" noAdjustHandles="1" noChangeArrowheads="1" noChangeShapeType="1" noTextEdit="1"/>
                  </p:cNvSpPr>
                  <p:nvPr/>
                </p:nvSpPr>
                <p:spPr>
                  <a:xfrm>
                    <a:off x="553041" y="2845755"/>
                    <a:ext cx="1529507" cy="274241"/>
                  </a:xfrm>
                  <a:prstGeom prst="rect">
                    <a:avLst/>
                  </a:prstGeom>
                  <a:blipFill>
                    <a:blip r:embed="rId10"/>
                    <a:stretch>
                      <a:fillRect/>
                    </a:stretch>
                  </a:blipFill>
                </p:spPr>
                <p:txBody>
                  <a:bodyPr/>
                  <a:lstStyle/>
                  <a:p>
                    <a:r>
                      <a:rPr lang="zh-CN" altLang="en-US">
                        <a:noFill/>
                      </a:rPr>
                      <a:t> </a:t>
                    </a:r>
                  </a:p>
                </p:txBody>
              </p:sp>
            </mc:Fallback>
          </mc:AlternateContent>
          <p:sp>
            <p:nvSpPr>
              <p:cNvPr id="139" name="椭圆 138">
                <a:extLst>
                  <a:ext uri="{FF2B5EF4-FFF2-40B4-BE49-F238E27FC236}">
                    <a16:creationId xmlns:a16="http://schemas.microsoft.com/office/drawing/2014/main" id="{DB4D00CE-4E46-FA7D-F243-2BBF58777048}"/>
                  </a:ext>
                </a:extLst>
              </p:cNvPr>
              <p:cNvSpPr>
                <a:spLocks noChangeAspect="1"/>
              </p:cNvSpPr>
              <p:nvPr/>
            </p:nvSpPr>
            <p:spPr>
              <a:xfrm rot="6982807">
                <a:off x="1345678" y="3679425"/>
                <a:ext cx="690223" cy="506044"/>
              </a:xfrm>
              <a:prstGeom prst="ellipse">
                <a:avLst/>
              </a:prstGeom>
              <a:blipFill>
                <a:blip r:embed="rId11"/>
                <a:stretch>
                  <a:fillRect l="5564" t="5564" r="5564"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AC415C6-CDA2-B472-87BE-3C87AD60A395}"/>
                  </a:ext>
                </a:extLst>
              </p:cNvPr>
              <p:cNvSpPr>
                <a:spLocks noChangeAspect="1"/>
              </p:cNvSpPr>
              <p:nvPr/>
            </p:nvSpPr>
            <p:spPr>
              <a:xfrm rot="20713275">
                <a:off x="895444" y="3238803"/>
                <a:ext cx="649169" cy="512351"/>
              </a:xfrm>
              <a:prstGeom prst="ellipse">
                <a:avLst/>
              </a:prstGeom>
              <a:blipFill dpi="0" rotWithShape="1">
                <a:blip r:embed="rId12"/>
                <a:srcRect/>
                <a:stretch>
                  <a:fillRect l="5564" t="-4000" r="5564" b="3000"/>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06FAAD73-DF71-7E7C-3D38-2BD822BD5780}"/>
                  </a:ext>
                </a:extLst>
              </p:cNvPr>
              <p:cNvSpPr>
                <a:spLocks noChangeAspect="1"/>
              </p:cNvSpPr>
              <p:nvPr/>
            </p:nvSpPr>
            <p:spPr>
              <a:xfrm rot="1696954">
                <a:off x="593334" y="3798160"/>
                <a:ext cx="658413" cy="519646"/>
              </a:xfrm>
              <a:prstGeom prst="ellipse">
                <a:avLst/>
              </a:prstGeom>
              <a:blipFill>
                <a:blip r:embed="rId13"/>
                <a:stretch>
                  <a:fillRect l="8993" t="8433" r="8993" b="8433"/>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7C1C928C-8E0D-E9EC-FE15-F52A3CA32F44}"/>
                </a:ext>
              </a:extLst>
            </p:cNvPr>
            <p:cNvGrpSpPr/>
            <p:nvPr/>
          </p:nvGrpSpPr>
          <p:grpSpPr>
            <a:xfrm>
              <a:off x="5079773" y="4503250"/>
              <a:ext cx="2243423" cy="1609845"/>
              <a:chOff x="4958863" y="4653136"/>
              <a:chExt cx="2243423" cy="1609845"/>
            </a:xfrm>
          </p:grpSpPr>
          <p:sp>
            <p:nvSpPr>
              <p:cNvPr id="135" name="燕尾形箭头 134">
                <a:extLst>
                  <a:ext uri="{FF2B5EF4-FFF2-40B4-BE49-F238E27FC236}">
                    <a16:creationId xmlns:a16="http://schemas.microsoft.com/office/drawing/2014/main" id="{26AEFDC2-324F-7D94-A5F1-F9701945BA94}"/>
                  </a:ext>
                </a:extLst>
              </p:cNvPr>
              <p:cNvSpPr/>
              <p:nvPr/>
            </p:nvSpPr>
            <p:spPr>
              <a:xfrm>
                <a:off x="5396416" y="5198246"/>
                <a:ext cx="1368317" cy="51312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B328810-C942-5A38-BE25-F89A8633C774}"/>
                  </a:ext>
                </a:extLst>
              </p:cNvPr>
              <p:cNvSpPr txBox="1"/>
              <p:nvPr/>
            </p:nvSpPr>
            <p:spPr>
              <a:xfrm>
                <a:off x="4958863" y="4653136"/>
                <a:ext cx="2243423" cy="52972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perturbation</a:t>
                </a:r>
                <a:endParaRPr lang="zh-CN" altLang="en-US" sz="2800"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B12671B8-5A7B-33D9-9FCF-55BBF20E6060}"/>
                  </a:ext>
                </a:extLst>
              </p:cNvPr>
              <p:cNvSpPr txBox="1"/>
              <p:nvPr/>
            </p:nvSpPr>
            <p:spPr>
              <a:xfrm>
                <a:off x="4958863" y="5733256"/>
                <a:ext cx="2243423" cy="529725"/>
              </a:xfrm>
              <a:prstGeom prst="rect">
                <a:avLst/>
              </a:prstGeom>
              <a:noFill/>
            </p:spPr>
            <p:txBody>
              <a:bodyPr wrap="square">
                <a:spAutoFit/>
              </a:bodyPr>
              <a:lstStyle/>
              <a:p>
                <a:pPr algn="ctr"/>
                <a:r>
                  <a:rPr lang="zh-CN" altLang="en-US" sz="2800" dirty="0">
                    <a:latin typeface="Times New Roman" panose="02020603050405020304" pitchFamily="18" charset="0"/>
                    <a:cs typeface="Times New Roman" panose="02020603050405020304" pitchFamily="18" charset="0"/>
                  </a:rPr>
                  <a:t>扰动</a:t>
                </a:r>
              </a:p>
            </p:txBody>
          </p:sp>
        </p:grpSp>
      </p:grpSp>
      <p:grpSp>
        <p:nvGrpSpPr>
          <p:cNvPr id="11" name="组合 10">
            <a:extLst>
              <a:ext uri="{FF2B5EF4-FFF2-40B4-BE49-F238E27FC236}">
                <a16:creationId xmlns:a16="http://schemas.microsoft.com/office/drawing/2014/main" id="{8D83E490-3A0A-B20F-06EE-E9EE83E66F21}"/>
              </a:ext>
            </a:extLst>
          </p:cNvPr>
          <p:cNvGrpSpPr/>
          <p:nvPr/>
        </p:nvGrpSpPr>
        <p:grpSpPr>
          <a:xfrm>
            <a:off x="4770771" y="3596965"/>
            <a:ext cx="3052884" cy="768139"/>
            <a:chOff x="4830465" y="3854782"/>
            <a:chExt cx="3052884" cy="768139"/>
          </a:xfrm>
        </p:grpSpPr>
        <p:sp>
          <p:nvSpPr>
            <p:cNvPr id="144" name="燕尾形箭头 143">
              <a:extLst>
                <a:ext uri="{FF2B5EF4-FFF2-40B4-BE49-F238E27FC236}">
                  <a16:creationId xmlns:a16="http://schemas.microsoft.com/office/drawing/2014/main" id="{9A29BEE6-C0FE-19C9-5012-A4F942B0E65C}"/>
                </a:ext>
              </a:extLst>
            </p:cNvPr>
            <p:cNvSpPr/>
            <p:nvPr/>
          </p:nvSpPr>
          <p:spPr>
            <a:xfrm rot="5400000">
              <a:off x="5972838" y="4028157"/>
              <a:ext cx="768139" cy="42138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3F3E4FD-EADE-3DD3-31C2-D1323689D4A4}"/>
                </a:ext>
              </a:extLst>
            </p:cNvPr>
            <p:cNvSpPr txBox="1"/>
            <p:nvPr/>
          </p:nvSpPr>
          <p:spPr>
            <a:xfrm>
              <a:off x="6443349" y="3977241"/>
              <a:ext cx="1440000" cy="523220"/>
            </a:xfrm>
            <a:prstGeom prst="rect">
              <a:avLst/>
            </a:prstGeom>
            <a:noFill/>
          </p:spPr>
          <p:txBody>
            <a:bodyPr wrap="square" rtlCol="0">
              <a:spAutoFit/>
            </a:bodyPr>
            <a:lstStyle/>
            <a:p>
              <a:pPr algn="ctr"/>
              <a:r>
                <a:rPr kumimoji="1" lang="zh-CN" altLang="en-US" sz="2800" dirty="0">
                  <a:latin typeface="Times New Roman" panose="02020603050405020304" pitchFamily="18" charset="0"/>
                  <a:cs typeface="Times New Roman" panose="02020603050405020304" pitchFamily="18" charset="0"/>
                </a:rPr>
                <a:t>预测</a:t>
              </a:r>
            </a:p>
          </p:txBody>
        </p:sp>
        <p:sp>
          <p:nvSpPr>
            <p:cNvPr id="145" name="文本框 144">
              <a:extLst>
                <a:ext uri="{FF2B5EF4-FFF2-40B4-BE49-F238E27FC236}">
                  <a16:creationId xmlns:a16="http://schemas.microsoft.com/office/drawing/2014/main" id="{A0F617A6-5C79-006D-E512-5AD575A49AFB}"/>
                </a:ext>
              </a:extLst>
            </p:cNvPr>
            <p:cNvSpPr txBox="1"/>
            <p:nvPr/>
          </p:nvSpPr>
          <p:spPr>
            <a:xfrm>
              <a:off x="4830465" y="3977241"/>
              <a:ext cx="1440000" cy="523220"/>
            </a:xfrm>
            <a:prstGeom prst="rect">
              <a:avLst/>
            </a:prstGeom>
            <a:noFill/>
          </p:spPr>
          <p:txBody>
            <a:bodyPr wrap="none" rtlCol="0">
              <a:spAutoFit/>
            </a:bodyPr>
            <a:lstStyle/>
            <a:p>
              <a:pPr algn="ctr"/>
              <a:r>
                <a:rPr kumimoji="1" lang="en-US" altLang="zh-CN" sz="2800" dirty="0">
                  <a:latin typeface="Times New Roman" panose="02020603050405020304" pitchFamily="18" charset="0"/>
                  <a:cs typeface="Times New Roman" panose="02020603050405020304" pitchFamily="18" charset="0"/>
                </a:rPr>
                <a:t>predict</a:t>
              </a:r>
              <a:endParaRPr kumimoji="1" lang="zh-CN" altLang="en-US" sz="2800" dirty="0">
                <a:latin typeface="Times New Roman" panose="02020603050405020304" pitchFamily="18" charset="0"/>
                <a:cs typeface="Times New Roman" panose="02020603050405020304" pitchFamily="18" charset="0"/>
              </a:endParaRPr>
            </a:p>
          </p:txBody>
        </p:sp>
      </p:grpSp>
      <p:sp>
        <p:nvSpPr>
          <p:cNvPr id="14" name="上弧形箭头 13">
            <a:extLst>
              <a:ext uri="{FF2B5EF4-FFF2-40B4-BE49-F238E27FC236}">
                <a16:creationId xmlns:a16="http://schemas.microsoft.com/office/drawing/2014/main" id="{56CAAA10-1297-0A24-805B-3C90D43AF968}"/>
              </a:ext>
            </a:extLst>
          </p:cNvPr>
          <p:cNvSpPr/>
          <p:nvPr/>
        </p:nvSpPr>
        <p:spPr>
          <a:xfrm rot="19890898">
            <a:off x="9375493" y="3057151"/>
            <a:ext cx="780636" cy="38604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73016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scPerb</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2"/>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研究结论</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sp>
        <p:nvSpPr>
          <p:cNvPr id="6" name="文本框 5">
            <a:extLst>
              <a:ext uri="{FF2B5EF4-FFF2-40B4-BE49-F238E27FC236}">
                <a16:creationId xmlns:a16="http://schemas.microsoft.com/office/drawing/2014/main" id="{64AFFDE1-B14F-0CD7-129B-445987207A78}"/>
              </a:ext>
            </a:extLst>
          </p:cNvPr>
          <p:cNvSpPr txBox="1"/>
          <p:nvPr/>
        </p:nvSpPr>
        <p:spPr>
          <a:xfrm>
            <a:off x="723705" y="1268760"/>
            <a:ext cx="233910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数据集构成：</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3"/>
                <a:stretch>
                  <a:fillRect l="-1747" t="-9091" r="-1747"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6">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7">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sp>
        <p:nvSpPr>
          <p:cNvPr id="6" name="文本框 5">
            <a:extLst>
              <a:ext uri="{FF2B5EF4-FFF2-40B4-BE49-F238E27FC236}">
                <a16:creationId xmlns:a16="http://schemas.microsoft.com/office/drawing/2014/main" id="{64AFFDE1-B14F-0CD7-129B-445987207A78}"/>
              </a:ext>
            </a:extLst>
          </p:cNvPr>
          <p:cNvSpPr txBox="1"/>
          <p:nvPr/>
        </p:nvSpPr>
        <p:spPr>
          <a:xfrm>
            <a:off x="723705" y="1268760"/>
            <a:ext cx="233910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数据集构成：</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80117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801170" cy="707886"/>
              </a:xfrm>
              <a:prstGeom prst="rect">
                <a:avLst/>
              </a:prstGeom>
              <a:blipFill>
                <a:blip r:embed="rId3"/>
                <a:stretch>
                  <a:fillRect l="-1667" t="-5263" b="-140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6">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7">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8">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000" y="927741"/>
            <a:ext cx="7680000" cy="5760000"/>
          </a:xfrm>
          <a:prstGeom prst="rect">
            <a:avLst/>
          </a:prstGeom>
        </p:spPr>
      </p:pic>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50" y="368300"/>
            <a:ext cx="10375900" cy="6121400"/>
          </a:xfrm>
          <a:prstGeom prst="rect">
            <a:avLst/>
          </a:prstGeom>
        </p:spPr>
      </p:pic>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grpSp>
        <p:nvGrpSpPr>
          <p:cNvPr id="6" name="组合 5">
            <a:extLst>
              <a:ext uri="{FF2B5EF4-FFF2-40B4-BE49-F238E27FC236}">
                <a16:creationId xmlns:a16="http://schemas.microsoft.com/office/drawing/2014/main" id="{78E023FE-EB26-83CE-8766-EFD1FDD10610}"/>
              </a:ext>
            </a:extLst>
          </p:cNvPr>
          <p:cNvGrpSpPr/>
          <p:nvPr/>
        </p:nvGrpSpPr>
        <p:grpSpPr>
          <a:xfrm>
            <a:off x="1712151" y="1086684"/>
            <a:ext cx="8767697" cy="5400000"/>
            <a:chOff x="1712151" y="1086684"/>
            <a:chExt cx="8767697" cy="5400000"/>
          </a:xfrm>
        </p:grpSpPr>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2">
              <a:extLst>
                <a:ext uri="{28A0092B-C50C-407E-A947-70E740481C1C}">
                  <a14:useLocalDpi xmlns:a14="http://schemas.microsoft.com/office/drawing/2010/main" val="0"/>
                </a:ext>
              </a:extLst>
            </a:blip>
            <a:srcRect b="40751"/>
            <a:stretch/>
          </p:blipFill>
          <p:spPr>
            <a:xfrm>
              <a:off x="1712151" y="1086684"/>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501008"/>
              <a:ext cx="115212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27687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40000" y="4608000"/>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34032616-0FE0-4D7F-AF8B-B77841168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3032" y="-531440"/>
            <a:ext cx="8208912" cy="8563253"/>
          </a:xfrm>
          <a:prstGeom prst="rect">
            <a:avLst/>
          </a:prstGeom>
        </p:spPr>
      </p:pic>
      <p:sp>
        <p:nvSpPr>
          <p:cNvPr id="19" name="Line 2">
            <a:extLst>
              <a:ext uri="{FF2B5EF4-FFF2-40B4-BE49-F238E27FC236}">
                <a16:creationId xmlns:a16="http://schemas.microsoft.com/office/drawing/2014/main" id="{2869BE4B-37BC-4A3A-8697-D6B8097568D3}"/>
              </a:ext>
            </a:extLst>
          </p:cNvPr>
          <p:cNvSpPr>
            <a:spLocks noChangeShapeType="1"/>
          </p:cNvSpPr>
          <p:nvPr/>
        </p:nvSpPr>
        <p:spPr bwMode="auto">
          <a:xfrm flipV="1">
            <a:off x="10017586" y="0"/>
            <a:ext cx="0" cy="685800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Rectangle 3">
            <a:extLst>
              <a:ext uri="{FF2B5EF4-FFF2-40B4-BE49-F238E27FC236}">
                <a16:creationId xmlns:a16="http://schemas.microsoft.com/office/drawing/2014/main" id="{48F197ED-E136-485F-BBB9-47376BA29679}"/>
              </a:ext>
            </a:extLst>
          </p:cNvPr>
          <p:cNvSpPr>
            <a:spLocks/>
          </p:cNvSpPr>
          <p:nvPr/>
        </p:nvSpPr>
        <p:spPr bwMode="auto">
          <a:xfrm>
            <a:off x="10835671" y="2028089"/>
            <a:ext cx="709613" cy="15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000" b="1"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目录</a:t>
            </a:r>
            <a:endParaRPr kumimoji="0" lang="zh-CN" altLang="en-US" sz="900" b="0"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endParaRPr>
          </a:p>
        </p:txBody>
      </p:sp>
      <p:sp>
        <p:nvSpPr>
          <p:cNvPr id="21" name="Line 4">
            <a:extLst>
              <a:ext uri="{FF2B5EF4-FFF2-40B4-BE49-F238E27FC236}">
                <a16:creationId xmlns:a16="http://schemas.microsoft.com/office/drawing/2014/main" id="{CA175E3D-2ACF-4DB3-8C4B-ADE5BD38A981}"/>
              </a:ext>
            </a:extLst>
          </p:cNvPr>
          <p:cNvSpPr>
            <a:spLocks noChangeShapeType="1"/>
          </p:cNvSpPr>
          <p:nvPr/>
        </p:nvSpPr>
        <p:spPr bwMode="auto">
          <a:xfrm flipV="1">
            <a:off x="10805971" y="2207862"/>
            <a:ext cx="0" cy="267335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Rectangle 5">
            <a:extLst>
              <a:ext uri="{FF2B5EF4-FFF2-40B4-BE49-F238E27FC236}">
                <a16:creationId xmlns:a16="http://schemas.microsoft.com/office/drawing/2014/main" id="{D8AC191A-A8EE-4C07-A480-83AC60692CED}"/>
              </a:ext>
            </a:extLst>
          </p:cNvPr>
          <p:cNvSpPr>
            <a:spLocks/>
          </p:cNvSpPr>
          <p:nvPr/>
        </p:nvSpPr>
        <p:spPr bwMode="auto">
          <a:xfrm rot="5386095">
            <a:off x="10408054" y="4147204"/>
            <a:ext cx="1332703" cy="328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rPr>
              <a:t>CONTENTS</a:t>
            </a:r>
            <a:endParaRPr kumimoji="0" lang="en-US" altLang="zh-CN" sz="9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endParaRPr>
          </a:p>
        </p:txBody>
      </p:sp>
      <p:sp>
        <p:nvSpPr>
          <p:cNvPr id="23" name="Rectangle 6">
            <a:extLst>
              <a:ext uri="{FF2B5EF4-FFF2-40B4-BE49-F238E27FC236}">
                <a16:creationId xmlns:a16="http://schemas.microsoft.com/office/drawing/2014/main" id="{EB4EAB24-2DE4-40F6-AF66-52D25966DD88}"/>
              </a:ext>
            </a:extLst>
          </p:cNvPr>
          <p:cNvSpPr>
            <a:spLocks/>
          </p:cNvSpPr>
          <p:nvPr/>
        </p:nvSpPr>
        <p:spPr bwMode="auto">
          <a:xfrm>
            <a:off x="10017586" y="570769"/>
            <a:ext cx="203994" cy="804069"/>
          </a:xfrm>
          <a:prstGeom prst="rect">
            <a:avLst/>
          </a:prstGeom>
          <a:solidFill>
            <a:srgbClr val="F57FB0"/>
          </a:solidFill>
          <a:ln>
            <a:noFill/>
          </a:ln>
          <a:effectLst/>
        </p:spPr>
        <p:txBody>
          <a:bodyPr lIns="0" tIns="0" rIns="0" bIns="0" anchor="ct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Light" charset="0"/>
              <a:ea typeface="宋体" panose="02010600030101010101" pitchFamily="2" charset="-122"/>
              <a:cs typeface="+mn-cs"/>
              <a:sym typeface="Helvetica Light" charset="0"/>
            </a:endParaRPr>
          </a:p>
        </p:txBody>
      </p:sp>
      <p:grpSp>
        <p:nvGrpSpPr>
          <p:cNvPr id="17" name="组合 16">
            <a:extLst>
              <a:ext uri="{FF2B5EF4-FFF2-40B4-BE49-F238E27FC236}">
                <a16:creationId xmlns:a16="http://schemas.microsoft.com/office/drawing/2014/main" id="{8AC4688E-5386-6724-1003-13D4414171A6}"/>
              </a:ext>
            </a:extLst>
          </p:cNvPr>
          <p:cNvGrpSpPr/>
          <p:nvPr/>
        </p:nvGrpSpPr>
        <p:grpSpPr>
          <a:xfrm>
            <a:off x="5263042" y="1374838"/>
            <a:ext cx="3672584" cy="523220"/>
            <a:chOff x="4993750" y="1079506"/>
            <a:chExt cx="3672584" cy="523220"/>
          </a:xfrm>
        </p:grpSpPr>
        <p:sp>
          <p:nvSpPr>
            <p:cNvPr id="18" name="矩形 17">
              <a:extLst>
                <a:ext uri="{FF2B5EF4-FFF2-40B4-BE49-F238E27FC236}">
                  <a16:creationId xmlns:a16="http://schemas.microsoft.com/office/drawing/2014/main" id="{DBADA672-310C-2A02-3B15-CCDF978F0EB8}"/>
                </a:ext>
              </a:extLst>
            </p:cNvPr>
            <p:cNvSpPr/>
            <p:nvPr/>
          </p:nvSpPr>
          <p:spPr>
            <a:xfrm>
              <a:off x="4993750" y="1152107"/>
              <a:ext cx="893834" cy="369332"/>
            </a:xfrm>
            <a:prstGeom prst="rect">
              <a:avLst/>
            </a:prstGeom>
            <a:solidFill>
              <a:srgbClr val="F57FB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01</a:t>
              </a:r>
            </a:p>
          </p:txBody>
        </p:sp>
        <p:sp>
          <p:nvSpPr>
            <p:cNvPr id="24" name="矩形 23">
              <a:extLst>
                <a:ext uri="{FF2B5EF4-FFF2-40B4-BE49-F238E27FC236}">
                  <a16:creationId xmlns:a16="http://schemas.microsoft.com/office/drawing/2014/main" id="{C20E29CA-95CE-A699-8A22-161EA9559936}"/>
                </a:ext>
              </a:extLst>
            </p:cNvPr>
            <p:cNvSpPr/>
            <p:nvPr/>
          </p:nvSpPr>
          <p:spPr>
            <a:xfrm>
              <a:off x="6294437" y="1079506"/>
              <a:ext cx="2371897" cy="523220"/>
            </a:xfrm>
            <a:prstGeom prst="rect">
              <a:avLst/>
            </a:prstGeom>
            <a:noFill/>
          </p:spPr>
          <p:txBody>
            <a:bodyPr wrap="square">
              <a:spAutoFit/>
            </a:bodyPr>
            <a:lstStyle/>
            <a:p>
              <a:r>
                <a:rPr lang="zh-CN" altLang="id-ID"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a:t>
              </a:r>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44F909AD-8985-FCAE-983B-BD41D427CB2C}"/>
              </a:ext>
            </a:extLst>
          </p:cNvPr>
          <p:cNvGrpSpPr/>
          <p:nvPr/>
        </p:nvGrpSpPr>
        <p:grpSpPr>
          <a:xfrm>
            <a:off x="5263042" y="2377683"/>
            <a:ext cx="3672584" cy="523220"/>
            <a:chOff x="4980124" y="2085740"/>
            <a:chExt cx="3672584" cy="523220"/>
          </a:xfrm>
        </p:grpSpPr>
        <p:sp>
          <p:nvSpPr>
            <p:cNvPr id="26" name="矩形 25">
              <a:extLst>
                <a:ext uri="{FF2B5EF4-FFF2-40B4-BE49-F238E27FC236}">
                  <a16:creationId xmlns:a16="http://schemas.microsoft.com/office/drawing/2014/main" id="{2401B298-9883-754D-CB8A-DE8DED288BFA}"/>
                </a:ext>
              </a:extLst>
            </p:cNvPr>
            <p:cNvSpPr/>
            <p:nvPr/>
          </p:nvSpPr>
          <p:spPr>
            <a:xfrm>
              <a:off x="4980124" y="2197135"/>
              <a:ext cx="921086" cy="369332"/>
            </a:xfrm>
            <a:prstGeom prst="rect">
              <a:avLst/>
            </a:prstGeom>
            <a:solidFill>
              <a:srgbClr val="F26C7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02</a:t>
              </a:r>
            </a:p>
          </p:txBody>
        </p:sp>
        <p:sp>
          <p:nvSpPr>
            <p:cNvPr id="27" name="矩形 26">
              <a:extLst>
                <a:ext uri="{FF2B5EF4-FFF2-40B4-BE49-F238E27FC236}">
                  <a16:creationId xmlns:a16="http://schemas.microsoft.com/office/drawing/2014/main" id="{6AC61202-64BE-D048-39F6-54F5273332A9}"/>
                </a:ext>
              </a:extLst>
            </p:cNvPr>
            <p:cNvSpPr/>
            <p:nvPr/>
          </p:nvSpPr>
          <p:spPr>
            <a:xfrm>
              <a:off x="6294437" y="2085740"/>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文章概括</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10CEF7A3-7F43-2695-49DE-D2AC49A8EF6D}"/>
              </a:ext>
            </a:extLst>
          </p:cNvPr>
          <p:cNvGrpSpPr/>
          <p:nvPr/>
        </p:nvGrpSpPr>
        <p:grpSpPr>
          <a:xfrm>
            <a:off x="5263042" y="3380528"/>
            <a:ext cx="3672584" cy="523220"/>
            <a:chOff x="4976918" y="3142200"/>
            <a:chExt cx="3672584" cy="523220"/>
          </a:xfrm>
        </p:grpSpPr>
        <p:sp>
          <p:nvSpPr>
            <p:cNvPr id="29" name="矩形 28">
              <a:extLst>
                <a:ext uri="{FF2B5EF4-FFF2-40B4-BE49-F238E27FC236}">
                  <a16:creationId xmlns:a16="http://schemas.microsoft.com/office/drawing/2014/main" id="{BE080845-E23E-A4EC-3C15-5893EABF70AE}"/>
                </a:ext>
              </a:extLst>
            </p:cNvPr>
            <p:cNvSpPr/>
            <p:nvPr/>
          </p:nvSpPr>
          <p:spPr>
            <a:xfrm>
              <a:off x="4976918" y="3242163"/>
              <a:ext cx="927498" cy="369332"/>
            </a:xfrm>
            <a:prstGeom prst="rect">
              <a:avLst/>
            </a:prstGeom>
            <a:solidFill>
              <a:srgbClr val="F18E39"/>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03</a:t>
              </a:r>
            </a:p>
          </p:txBody>
        </p:sp>
        <p:sp>
          <p:nvSpPr>
            <p:cNvPr id="30" name="矩形 29">
              <a:extLst>
                <a:ext uri="{FF2B5EF4-FFF2-40B4-BE49-F238E27FC236}">
                  <a16:creationId xmlns:a16="http://schemas.microsoft.com/office/drawing/2014/main" id="{0B24C741-1258-E133-1DA5-B760A538195A}"/>
                </a:ext>
              </a:extLst>
            </p:cNvPr>
            <p:cNvSpPr/>
            <p:nvPr/>
          </p:nvSpPr>
          <p:spPr>
            <a:xfrm>
              <a:off x="6294438" y="3142200"/>
              <a:ext cx="2355064"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研究内容</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A7C4DBBF-6C0D-18B7-1C18-648379142A60}"/>
              </a:ext>
            </a:extLst>
          </p:cNvPr>
          <p:cNvGrpSpPr/>
          <p:nvPr/>
        </p:nvGrpSpPr>
        <p:grpSpPr>
          <a:xfrm>
            <a:off x="5263042" y="4383373"/>
            <a:ext cx="3672584" cy="523220"/>
            <a:chOff x="4980124" y="4198661"/>
            <a:chExt cx="3672584" cy="523220"/>
          </a:xfrm>
        </p:grpSpPr>
        <p:sp>
          <p:nvSpPr>
            <p:cNvPr id="32" name="矩形 31">
              <a:extLst>
                <a:ext uri="{FF2B5EF4-FFF2-40B4-BE49-F238E27FC236}">
                  <a16:creationId xmlns:a16="http://schemas.microsoft.com/office/drawing/2014/main" id="{B50EC88B-7E5F-2B63-69A3-7F67306084E6}"/>
                </a:ext>
              </a:extLst>
            </p:cNvPr>
            <p:cNvSpPr/>
            <p:nvPr/>
          </p:nvSpPr>
          <p:spPr>
            <a:xfrm>
              <a:off x="4980124" y="4287191"/>
              <a:ext cx="921086" cy="369332"/>
            </a:xfrm>
            <a:prstGeom prst="rect">
              <a:avLst/>
            </a:prstGeom>
            <a:solidFill>
              <a:srgbClr val="54BEB7"/>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04</a:t>
              </a:r>
            </a:p>
          </p:txBody>
        </p:sp>
        <p:sp>
          <p:nvSpPr>
            <p:cNvPr id="33" name="矩形 32">
              <a:extLst>
                <a:ext uri="{FF2B5EF4-FFF2-40B4-BE49-F238E27FC236}">
                  <a16:creationId xmlns:a16="http://schemas.microsoft.com/office/drawing/2014/main" id="{B10E1D74-31B5-A21E-9097-D4305EB72E2E}"/>
                </a:ext>
              </a:extLst>
            </p:cNvPr>
            <p:cNvSpPr/>
            <p:nvPr/>
          </p:nvSpPr>
          <p:spPr>
            <a:xfrm>
              <a:off x="6294437" y="4198661"/>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研究结论</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DC0A1B4E-DF05-63F3-189B-1CD6691B5F92}"/>
              </a:ext>
            </a:extLst>
          </p:cNvPr>
          <p:cNvGrpSpPr/>
          <p:nvPr/>
        </p:nvGrpSpPr>
        <p:grpSpPr>
          <a:xfrm>
            <a:off x="5263042" y="5386220"/>
            <a:ext cx="3672584" cy="523220"/>
            <a:chOff x="4976116" y="5255275"/>
            <a:chExt cx="3672584" cy="523220"/>
          </a:xfrm>
        </p:grpSpPr>
        <p:sp>
          <p:nvSpPr>
            <p:cNvPr id="35" name="矩形 34">
              <a:extLst>
                <a:ext uri="{FF2B5EF4-FFF2-40B4-BE49-F238E27FC236}">
                  <a16:creationId xmlns:a16="http://schemas.microsoft.com/office/drawing/2014/main" id="{C88AA4A8-B49D-E67F-1D84-01CF05AEB0A1}"/>
                </a:ext>
              </a:extLst>
            </p:cNvPr>
            <p:cNvSpPr/>
            <p:nvPr/>
          </p:nvSpPr>
          <p:spPr>
            <a:xfrm>
              <a:off x="4976116" y="5332219"/>
              <a:ext cx="929102" cy="369332"/>
            </a:xfrm>
            <a:prstGeom prst="rect">
              <a:avLst/>
            </a:prstGeom>
            <a:solidFill>
              <a:srgbClr val="6BC0E8"/>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05</a:t>
              </a:r>
            </a:p>
          </p:txBody>
        </p:sp>
        <p:sp>
          <p:nvSpPr>
            <p:cNvPr id="36" name="矩形 35">
              <a:extLst>
                <a:ext uri="{FF2B5EF4-FFF2-40B4-BE49-F238E27FC236}">
                  <a16:creationId xmlns:a16="http://schemas.microsoft.com/office/drawing/2014/main" id="{E5E8EB36-80DD-DA50-35E9-BE031A91A5A5}"/>
                </a:ext>
              </a:extLst>
            </p:cNvPr>
            <p:cNvSpPr/>
            <p:nvPr/>
          </p:nvSpPr>
          <p:spPr>
            <a:xfrm>
              <a:off x="6294437" y="5255275"/>
              <a:ext cx="2354263"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未来展望</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982610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 presetClass="entr" presetSubtype="4"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4"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125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5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grpSp>
        <p:nvGrpSpPr>
          <p:cNvPr id="20" name="组合 19">
            <a:extLst>
              <a:ext uri="{FF2B5EF4-FFF2-40B4-BE49-F238E27FC236}">
                <a16:creationId xmlns:a16="http://schemas.microsoft.com/office/drawing/2014/main" id="{E3F1A0A9-DEAC-3ECA-7266-0242B1AD9D1C}"/>
              </a:ext>
            </a:extLst>
          </p:cNvPr>
          <p:cNvGrpSpPr/>
          <p:nvPr/>
        </p:nvGrpSpPr>
        <p:grpSpPr>
          <a:xfrm>
            <a:off x="723705" y="1287126"/>
            <a:ext cx="10163084" cy="4750475"/>
            <a:chOff x="723705" y="1287126"/>
            <a:chExt cx="10163084" cy="4750475"/>
          </a:xfrm>
        </p:grpSpPr>
        <p:grpSp>
          <p:nvGrpSpPr>
            <p:cNvPr id="16" name="组合 15">
              <a:extLst>
                <a:ext uri="{FF2B5EF4-FFF2-40B4-BE49-F238E27FC236}">
                  <a16:creationId xmlns:a16="http://schemas.microsoft.com/office/drawing/2014/main" id="{ABC392BF-AA29-CD90-3A6F-AB21CC037FD4}"/>
                </a:ext>
              </a:extLst>
            </p:cNvPr>
            <p:cNvGrpSpPr/>
            <p:nvPr/>
          </p:nvGrpSpPr>
          <p:grpSpPr>
            <a:xfrm>
              <a:off x="723705" y="3678930"/>
              <a:ext cx="10163084" cy="2358671"/>
              <a:chOff x="983432" y="3877601"/>
              <a:chExt cx="9307046" cy="2160000"/>
            </a:xfrm>
          </p:grpSpPr>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2">
                <a:extLst>
                  <a:ext uri="{28A0092B-C50C-407E-A947-70E740481C1C}">
                    <a14:useLocalDpi xmlns:a14="http://schemas.microsoft.com/office/drawing/2010/main" val="0"/>
                  </a:ext>
                </a:extLst>
              </a:blip>
              <a:srcRect r="22200"/>
              <a:stretch/>
            </p:blipFill>
            <p:spPr>
              <a:xfrm>
                <a:off x="7187413" y="3877601"/>
                <a:ext cx="3103065" cy="2160000"/>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3">
                <a:extLst>
                  <a:ext uri="{28A0092B-C50C-407E-A947-70E740481C1C}">
                    <a14:useLocalDpi xmlns:a14="http://schemas.microsoft.com/office/drawing/2010/main" val="0"/>
                  </a:ext>
                </a:extLst>
              </a:blip>
              <a:srcRect r="22515"/>
              <a:stretch/>
            </p:blipFill>
            <p:spPr>
              <a:xfrm>
                <a:off x="4084348" y="3877601"/>
                <a:ext cx="3103065" cy="2160000"/>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4">
                <a:extLst>
                  <a:ext uri="{28A0092B-C50C-407E-A947-70E740481C1C}">
                    <a14:useLocalDpi xmlns:a14="http://schemas.microsoft.com/office/drawing/2010/main" val="0"/>
                  </a:ext>
                </a:extLst>
              </a:blip>
              <a:srcRect r="22515"/>
              <a:stretch/>
            </p:blipFill>
            <p:spPr>
              <a:xfrm>
                <a:off x="983432" y="3877601"/>
                <a:ext cx="3103065" cy="2160000"/>
              </a:xfrm>
              <a:prstGeom prst="rect">
                <a:avLst/>
              </a:prstGeom>
            </p:spPr>
          </p:pic>
        </p:grpSp>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5">
              <a:extLst>
                <a:ext uri="{28A0092B-C50C-407E-A947-70E740481C1C}">
                  <a14:useLocalDpi xmlns:a14="http://schemas.microsoft.com/office/drawing/2010/main" val="0"/>
                </a:ext>
              </a:extLst>
            </a:blip>
            <a:srcRect r="22200"/>
            <a:stretch/>
          </p:blipFill>
          <p:spPr>
            <a:xfrm>
              <a:off x="4060369" y="1287126"/>
              <a:ext cx="3388478" cy="2358671"/>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6">
              <a:extLst>
                <a:ext uri="{28A0092B-C50C-407E-A947-70E740481C1C}">
                  <a14:useLocalDpi xmlns:a14="http://schemas.microsoft.com/office/drawing/2010/main" val="0"/>
                </a:ext>
              </a:extLst>
            </a:blip>
            <a:srcRect r="22200"/>
            <a:stretch/>
          </p:blipFill>
          <p:spPr>
            <a:xfrm>
              <a:off x="7498312" y="1287126"/>
              <a:ext cx="3388477" cy="2358671"/>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7"/>
            <a:stretch>
              <a:fillRect/>
            </a:stretch>
          </p:blipFill>
          <p:spPr>
            <a:xfrm>
              <a:off x="1190949" y="1660614"/>
              <a:ext cx="2453987" cy="1611694"/>
            </a:xfrm>
            <a:prstGeom prst="rect">
              <a:avLst/>
            </a:prstGeom>
          </p:spPr>
        </p:pic>
      </p:gr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future</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未来展望</a:t>
            </a: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4196983"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模型提升与进一步提高：</a:t>
            </a: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2"/>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3"/>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269817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下一步是什么？</a:t>
            </a:r>
          </a:p>
        </p:txBody>
      </p:sp>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2"/>
          <a:stretch>
            <a:fillRect/>
          </a:stretch>
        </p:blipFill>
        <p:spPr>
          <a:xfrm>
            <a:off x="839416" y="2545740"/>
            <a:ext cx="4004976" cy="3872423"/>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294237"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nvGrpSpPr>
          <p:cNvPr id="4" name="组合 3">
            <a:extLst>
              <a:ext uri="{FF2B5EF4-FFF2-40B4-BE49-F238E27FC236}">
                <a16:creationId xmlns:a16="http://schemas.microsoft.com/office/drawing/2014/main" id="{7A75B09C-D460-04DD-DE31-8F1EB0E1E4C4}"/>
              </a:ext>
            </a:extLst>
          </p:cNvPr>
          <p:cNvGrpSpPr/>
          <p:nvPr/>
        </p:nvGrpSpPr>
        <p:grpSpPr>
          <a:xfrm>
            <a:off x="5315489" y="1513393"/>
            <a:ext cx="6876511" cy="4589219"/>
            <a:chOff x="5303912" y="1528450"/>
            <a:chExt cx="6876511" cy="4589219"/>
          </a:xfrm>
        </p:grpSpPr>
        <p:sp>
          <p:nvSpPr>
            <p:cNvPr id="9" name="文本框 8">
              <a:extLst>
                <a:ext uri="{FF2B5EF4-FFF2-40B4-BE49-F238E27FC236}">
                  <a16:creationId xmlns:a16="http://schemas.microsoft.com/office/drawing/2014/main" id="{05C341E1-4AC3-77EE-ED66-B2C63BD60DD5}"/>
                </a:ext>
              </a:extLst>
            </p:cNvPr>
            <p:cNvSpPr txBox="1"/>
            <p:nvPr/>
          </p:nvSpPr>
          <p:spPr>
            <a:xfrm>
              <a:off x="5303912" y="1528450"/>
              <a:ext cx="5416868"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现实情况下的细胞往往不是单独存在的</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而是组成被称为组织</a:t>
              </a:r>
              <a:r>
                <a:rPr kumimoji="1" lang="en-US" altLang="zh-CN" sz="2400" dirty="0">
                  <a:latin typeface="Times New Roman" panose="02020603050405020304" pitchFamily="18" charset="0"/>
                  <a:cs typeface="Times New Roman" panose="02020603050405020304" pitchFamily="18" charset="0"/>
                </a:rPr>
                <a:t>(Tissue)</a:t>
              </a:r>
              <a:r>
                <a:rPr kumimoji="1" lang="zh-CN" altLang="en-US" sz="2400" dirty="0">
                  <a:latin typeface="Times New Roman" panose="02020603050405020304" pitchFamily="18" charset="0"/>
                  <a:cs typeface="Times New Roman" panose="02020603050405020304" pitchFamily="18" charset="0"/>
                </a:rPr>
                <a:t>的结构。</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100083C-DAE8-986C-76D0-7BA54D0944A1}"/>
                </a:ext>
              </a:extLst>
            </p:cNvPr>
            <p:cNvSpPr txBox="1"/>
            <p:nvPr/>
          </p:nvSpPr>
          <p:spPr>
            <a:xfrm>
              <a:off x="5303912" y="2560338"/>
              <a:ext cx="625004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Transcriptomics</a:t>
              </a:r>
              <a:r>
                <a:rPr kumimoji="1" lang="zh-CN" altLang="en-US" sz="2400" dirty="0">
                  <a:latin typeface="Times New Roman" panose="02020603050405020304" pitchFamily="18" charset="0"/>
                  <a:cs typeface="Times New Roman" panose="02020603050405020304" pitchFamily="18" charset="0"/>
                </a:rPr>
                <a:t> 保留了细胞的位置信息</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139C87A-F9EB-8822-A2FD-5FD29559F888}"/>
                </a:ext>
              </a:extLst>
            </p:cNvPr>
            <p:cNvSpPr txBox="1"/>
            <p:nvPr/>
          </p:nvSpPr>
          <p:spPr>
            <a:xfrm>
              <a:off x="5303912" y="3885450"/>
              <a:ext cx="5783956"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Prediction</a:t>
              </a:r>
              <a:r>
                <a:rPr kumimoji="1" lang="zh-CN" altLang="en-US" sz="2400" dirty="0">
                  <a:latin typeface="Times New Roman" panose="02020603050405020304" pitchFamily="18" charset="0"/>
                  <a:cs typeface="Times New Roman" panose="02020603050405020304" pitchFamily="18" charset="0"/>
                </a:rPr>
                <a:t> 预测的是：</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之后细胞之间的相互作用是什么。</a:t>
              </a:r>
              <a:endParaRPr kumimoji="1" lang="en-US" altLang="zh-CN"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A028D9D-DBD9-FCB4-971D-402CC14C158F}"/>
                </a:ext>
              </a:extLst>
            </p:cNvPr>
            <p:cNvSpPr txBox="1"/>
            <p:nvPr/>
          </p:nvSpPr>
          <p:spPr>
            <a:xfrm>
              <a:off x="5303912" y="4917340"/>
              <a:ext cx="6250044" cy="1200329"/>
            </a:xfrm>
            <a:prstGeom prst="rect">
              <a:avLst/>
            </a:prstGeom>
            <a:noFill/>
          </p:spPr>
          <p:txBody>
            <a:bodyPr wrap="square" rtlCol="0">
              <a:spAutoFit/>
            </a:bodyPr>
            <a:lstStyle/>
            <a:p>
              <a:r>
                <a:rPr lang="zh-CN" altLang="en-US" sz="2400" b="0" i="0" dirty="0">
                  <a:solidFill>
                    <a:srgbClr val="121212"/>
                  </a:solidFill>
                  <a:effectLst/>
                  <a:latin typeface="-apple-system"/>
                </a:rPr>
                <a:t>该方法将能为组织细胞功能、微环境互作、发育过程谱系追踪、疾病病理学等多个领域提供重要的研究手段。</a:t>
              </a:r>
              <a:endParaRPr kumimoji="1" lang="en-US" altLang="zh-CN"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03912" y="3222894"/>
              <a:ext cx="6876511"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使用细胞图像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基因表达信息作为输入</a:t>
              </a:r>
              <a:endParaRPr kumimoji="1" lang="en-US" altLang="zh-CN" sz="2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3"/>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375920" y="1340768"/>
            <a:ext cx="5112568" cy="2369880"/>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zh-CN" altLang="en-US" sz="6000" dirty="0">
                <a:latin typeface="造字工房典黑（非商用）常规体" pitchFamily="2" charset="-122"/>
                <a:ea typeface="造字工房典黑（非商用）常规体" pitchFamily="2" charset="-122"/>
              </a:rPr>
              <a:t>谢谢聆听</a:t>
            </a: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153701"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什么是扰动</a:t>
            </a:r>
            <a:r>
              <a:rPr kumimoji="1" lang="en-US" altLang="zh-CN" sz="2800" dirty="0">
                <a:latin typeface="Times New Roman" panose="02020603050405020304" pitchFamily="18" charset="0"/>
                <a:cs typeface="Times New Roman" panose="02020603050405020304" pitchFamily="18" charset="0"/>
              </a:rPr>
              <a:t>(Perturbation)?</a:t>
            </a:r>
            <a:endParaRPr kumimoji="1" lang="zh-CN" altLang="en-US" sz="28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723705" y="3084642"/>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5" y="2253645"/>
            <a:ext cx="7244503" cy="830997"/>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给细胞一些刺激物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比如抑制生长的药物</a:t>
            </a:r>
            <a:r>
              <a:rPr kumimoji="1" lang="en-US" altLang="zh-CN" sz="2400" dirty="0">
                <a:latin typeface="Times New Roman" panose="02020603050405020304" pitchFamily="18" charset="0"/>
                <a:cs typeface="Times New Roman" panose="02020603050405020304" pitchFamily="18" charset="0"/>
              </a:rPr>
              <a:t>)</a:t>
            </a:r>
          </a:p>
          <a:p>
            <a:r>
              <a:rPr kumimoji="1" lang="zh-CN" altLang="en-US" sz="2400" dirty="0">
                <a:latin typeface="Times New Roman" panose="02020603050405020304" pitchFamily="18" charset="0"/>
                <a:cs typeface="Times New Roman" panose="02020603050405020304" pitchFamily="18" charset="0"/>
              </a:rPr>
              <a:t>导致细胞发生变化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比如导致细胞死亡</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就是一种扰动</a:t>
            </a:r>
          </a:p>
        </p:txBody>
      </p:sp>
      <p:sp>
        <p:nvSpPr>
          <p:cNvPr id="21" name="文本框 20">
            <a:extLst>
              <a:ext uri="{FF2B5EF4-FFF2-40B4-BE49-F238E27FC236}">
                <a16:creationId xmlns:a16="http://schemas.microsoft.com/office/drawing/2014/main" id="{0E9F0FD6-FC49-C2C1-B224-FD3BA35E3FBA}"/>
              </a:ext>
            </a:extLst>
          </p:cNvPr>
          <p:cNvSpPr txBox="1"/>
          <p:nvPr/>
        </p:nvSpPr>
        <p:spPr>
          <a:xfrm>
            <a:off x="723705" y="1791980"/>
            <a:ext cx="6452415"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对细胞处理的操作就是 </a:t>
            </a:r>
            <a:r>
              <a:rPr kumimoji="1" lang="en-US" altLang="zh-CN" sz="2400" dirty="0">
                <a:latin typeface="Times New Roman" panose="02020603050405020304" pitchFamily="18" charset="0"/>
                <a:cs typeface="Times New Roman" panose="02020603050405020304" pitchFamily="18" charset="0"/>
              </a:rPr>
              <a:t>Perturbation</a:t>
            </a:r>
            <a:endParaRPr kumimoji="1"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906803"/>
            <a:ext cx="2339102"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可以减少成本</a:t>
            </a: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2544846"/>
            <a:ext cx="7322838"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现在要测试一种药物是否能让</a:t>
            </a:r>
            <a:r>
              <a:rPr kumimoji="1" lang="en-US" altLang="zh-CN" sz="2400" dirty="0">
                <a:latin typeface="Times New Roman" panose="02020603050405020304" pitchFamily="18" charset="0"/>
                <a:cs typeface="Times New Roman" panose="02020603050405020304" pitchFamily="18" charset="0"/>
              </a:rPr>
              <a:t>CD4T</a:t>
            </a:r>
            <a:r>
              <a:rPr kumimoji="1" lang="zh-CN" altLang="en-US" sz="2400" dirty="0">
                <a:latin typeface="Times New Roman" panose="02020603050405020304" pitchFamily="18" charset="0"/>
                <a:cs typeface="Times New Roman" panose="02020603050405020304" pitchFamily="18" charset="0"/>
              </a:rPr>
              <a:t>细胞长得更好</a:t>
            </a: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3121334"/>
            <a:ext cx="6955750"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在实际测试前可以用模型来验证这种药物的可行性</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不仅节省了时间，也减少了不必要的浪费。</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4067153"/>
            <a:ext cx="8802410"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在小规模测试后也可以用模型来预测大规模测试的效果，</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特别是对于一些珍贵的细胞样本来说，这能减少大量</a:t>
            </a:r>
            <a:r>
              <a:rPr kumimoji="1" lang="zh-CN" altLang="en-US" sz="2400" dirty="0"/>
              <a:t>实验</a:t>
            </a:r>
            <a:r>
              <a:rPr kumimoji="1" lang="zh-CN" altLang="en-US" sz="2400" dirty="0">
                <a:latin typeface="Times New Roman" panose="02020603050405020304" pitchFamily="18" charset="0"/>
                <a:cs typeface="Times New Roman" panose="02020603050405020304" pitchFamily="18" charset="0"/>
              </a:rPr>
              <a:t>成本。</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695400"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695400" y="1969676"/>
            <a:ext cx="4277133"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可以预测“消失”的细胞</a:t>
            </a:r>
          </a:p>
        </p:txBody>
      </p:sp>
      <p:sp>
        <p:nvSpPr>
          <p:cNvPr id="7" name="文本框 6">
            <a:extLst>
              <a:ext uri="{FF2B5EF4-FFF2-40B4-BE49-F238E27FC236}">
                <a16:creationId xmlns:a16="http://schemas.microsoft.com/office/drawing/2014/main" id="{C00C4C4D-A01F-E5D9-8278-448C4F157B0B}"/>
              </a:ext>
            </a:extLst>
          </p:cNvPr>
          <p:cNvSpPr txBox="1"/>
          <p:nvPr/>
        </p:nvSpPr>
        <p:spPr>
          <a:xfrm>
            <a:off x="695400" y="2861831"/>
            <a:ext cx="5168403"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之后不一定每个细胞都能存活</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62BE2-96EE-F1AE-8D10-D23500DF36EE}"/>
              </a:ext>
            </a:extLst>
          </p:cNvPr>
          <p:cNvSpPr txBox="1"/>
          <p:nvPr/>
        </p:nvSpPr>
        <p:spPr>
          <a:xfrm>
            <a:off x="695400" y="3692432"/>
            <a:ext cx="9219190"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模型可以用该细胞</a:t>
            </a:r>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前的信息来预测该细胞 </a:t>
            </a:r>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之后的结果</a:t>
            </a:r>
          </a:p>
        </p:txBody>
      </p:sp>
      <p:pic>
        <p:nvPicPr>
          <p:cNvPr id="13" name="图片 12">
            <a:extLst>
              <a:ext uri="{FF2B5EF4-FFF2-40B4-BE49-F238E27FC236}">
                <a16:creationId xmlns:a16="http://schemas.microsoft.com/office/drawing/2014/main" id="{C66B2081-4324-0D3C-2FC8-10A009EC1734}"/>
              </a:ext>
            </a:extLst>
          </p:cNvPr>
          <p:cNvPicPr>
            <a:picLocks noChangeAspect="1"/>
          </p:cNvPicPr>
          <p:nvPr/>
        </p:nvPicPr>
        <p:blipFill rotWithShape="1">
          <a:blip r:embed="rId3">
            <a:extLst>
              <a:ext uri="{28A0092B-C50C-407E-A947-70E740481C1C}">
                <a14:useLocalDpi xmlns:a14="http://schemas.microsoft.com/office/drawing/2010/main" val="0"/>
              </a:ext>
            </a:extLst>
          </a:blip>
          <a:srcRect l="3480" b="7609"/>
          <a:stretch/>
        </p:blipFill>
        <p:spPr>
          <a:xfrm>
            <a:off x="6487466" y="441979"/>
            <a:ext cx="5527148" cy="3021605"/>
          </a:xfrm>
          <a:prstGeom prst="rect">
            <a:avLst/>
          </a:prstGeom>
        </p:spPr>
      </p:pic>
      <p:sp>
        <p:nvSpPr>
          <p:cNvPr id="12" name="矩形 11">
            <a:extLst>
              <a:ext uri="{FF2B5EF4-FFF2-40B4-BE49-F238E27FC236}">
                <a16:creationId xmlns:a16="http://schemas.microsoft.com/office/drawing/2014/main" id="{F98A2169-341D-1891-4A97-007F8655AD97}"/>
              </a:ext>
            </a:extLst>
          </p:cNvPr>
          <p:cNvSpPr/>
          <p:nvPr/>
        </p:nvSpPr>
        <p:spPr>
          <a:xfrm>
            <a:off x="9260732" y="791318"/>
            <a:ext cx="1356334" cy="11783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43046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animBg="1"/>
      <p:bldP spid="1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494784"/>
            <a:ext cx="796564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目前有什么方法可以解决这个问题</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预测扰动</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呢？</a:t>
            </a:r>
          </a:p>
        </p:txBody>
      </p:sp>
      <p:sp>
        <p:nvSpPr>
          <p:cNvPr id="4" name="文本框 3">
            <a:extLst>
              <a:ext uri="{FF2B5EF4-FFF2-40B4-BE49-F238E27FC236}">
                <a16:creationId xmlns:a16="http://schemas.microsoft.com/office/drawing/2014/main" id="{15189153-6A5F-2615-3C37-C4FC97E43BDF}"/>
              </a:ext>
            </a:extLst>
          </p:cNvPr>
          <p:cNvSpPr txBox="1"/>
          <p:nvPr/>
        </p:nvSpPr>
        <p:spPr>
          <a:xfrm>
            <a:off x="839416" y="2018004"/>
            <a:ext cx="8071440"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统计学方法如：线性回归</a:t>
            </a:r>
            <a:endParaRPr kumimoji="1" lang="en-US" altLang="zh-CN" sz="2400" dirty="0">
              <a:latin typeface="+mn-ea"/>
            </a:endParaRPr>
          </a:p>
          <a:p>
            <a:pPr marL="342900" indent="-342900">
              <a:buAutoNum type="arabicPeriod"/>
            </a:pPr>
            <a:r>
              <a:rPr kumimoji="1" lang="zh-CN" altLang="en-US" sz="2400" dirty="0">
                <a:latin typeface="+mn-ea"/>
              </a:rPr>
              <a:t>对抗生成网络</a:t>
            </a:r>
            <a:r>
              <a:rPr kumimoji="1" lang="en-US" altLang="zh-CN" sz="2400" dirty="0">
                <a:latin typeface="+mn-ea"/>
              </a:rPr>
              <a:t>(GAN)</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a:t>
            </a:r>
            <a:r>
              <a:rPr kumimoji="1" lang="en-US" altLang="zh-CN" sz="2400" dirty="0" err="1">
                <a:latin typeface="+mn-ea"/>
              </a:rPr>
              <a:t>CGAN,stGAN</a:t>
            </a:r>
            <a:r>
              <a:rPr kumimoji="1" lang="zh-CN" altLang="en-US" sz="2400" dirty="0">
                <a:latin typeface="+mn-ea"/>
              </a:rPr>
              <a:t>和</a:t>
            </a:r>
            <a:r>
              <a:rPr kumimoji="1" lang="en-US" altLang="zh-CN" sz="2400" dirty="0">
                <a:latin typeface="+mn-ea"/>
              </a:rPr>
              <a:t>sc-WGAN)</a:t>
            </a:r>
          </a:p>
          <a:p>
            <a:pPr marL="342900" indent="-342900">
              <a:buAutoNum type="arabicPeriod"/>
            </a:pPr>
            <a:r>
              <a:rPr kumimoji="1" lang="zh-CN" altLang="en-US" sz="2400" dirty="0">
                <a:latin typeface="+mn-ea"/>
              </a:rPr>
              <a:t>变分推断自编码器</a:t>
            </a:r>
            <a:r>
              <a:rPr kumimoji="1" lang="en-US" altLang="zh-CN" sz="2400" dirty="0">
                <a:latin typeface="+mn-ea"/>
              </a:rPr>
              <a:t>(VAE)</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:CVAE</a:t>
            </a:r>
            <a:r>
              <a:rPr kumimoji="1" lang="zh-CN" altLang="en-US" sz="2400" dirty="0">
                <a:latin typeface="+mn-ea"/>
              </a:rPr>
              <a:t>和</a:t>
            </a:r>
            <a:r>
              <a:rPr kumimoji="1" lang="en-US" altLang="zh-CN" sz="2400" dirty="0">
                <a:latin typeface="+mn-ea"/>
              </a:rPr>
              <a:t>scGen)</a:t>
            </a:r>
            <a:endParaRPr kumimoji="1" lang="zh-CN" altLang="en-US" sz="2400" dirty="0">
              <a:latin typeface="+mn-ea"/>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39416" y="3515529"/>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这些方法存在什么问题？</a:t>
            </a: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12657"/>
            <a:ext cx="9456435"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统计学方法预测复杂非线性关系能力较低</a:t>
            </a:r>
            <a:endParaRPr kumimoji="1" lang="en-US" altLang="zh-CN" sz="2400" dirty="0">
              <a:latin typeface="+mn-ea"/>
            </a:endParaRPr>
          </a:p>
          <a:p>
            <a:pPr marL="342900" indent="-342900">
              <a:buAutoNum type="arabicPeriod"/>
            </a:pPr>
            <a:r>
              <a:rPr kumimoji="1" lang="en-US" altLang="zh-CN" sz="2400" dirty="0">
                <a:latin typeface="+mn-ea"/>
              </a:rPr>
              <a:t>GANs</a:t>
            </a:r>
            <a:r>
              <a:rPr kumimoji="1" lang="zh-CN" altLang="en-US" sz="2400" dirty="0">
                <a:latin typeface="+mn-ea"/>
              </a:rPr>
              <a:t>输出的结果过于随机</a:t>
            </a:r>
            <a:r>
              <a:rPr kumimoji="1" lang="en-US" altLang="zh-CN" sz="2400" dirty="0">
                <a:latin typeface="+mn-ea"/>
              </a:rPr>
              <a:t>(too</a:t>
            </a:r>
            <a:r>
              <a:rPr kumimoji="1" lang="zh-CN" altLang="en-US" sz="2400" dirty="0">
                <a:latin typeface="+mn-ea"/>
              </a:rPr>
              <a:t> </a:t>
            </a:r>
            <a:r>
              <a:rPr kumimoji="1" lang="en-US" altLang="zh-CN" sz="2400" dirty="0">
                <a:latin typeface="+mn-ea"/>
              </a:rPr>
              <a:t>versatile),</a:t>
            </a:r>
            <a:r>
              <a:rPr kumimoji="1" lang="zh-CN" altLang="en-US" sz="2400" dirty="0">
                <a:latin typeface="+mn-ea"/>
              </a:rPr>
              <a:t>不容易生成想要的结果</a:t>
            </a:r>
            <a:endParaRPr kumimoji="1" lang="en-US" altLang="zh-CN" sz="2400" dirty="0">
              <a:latin typeface="+mn-ea"/>
            </a:endParaRPr>
          </a:p>
          <a:p>
            <a:pPr marL="342900" indent="-342900">
              <a:buAutoNum type="arabicPeriod"/>
            </a:pPr>
            <a:r>
              <a:rPr kumimoji="1" lang="en-US" altLang="zh-CN" sz="2400" dirty="0">
                <a:latin typeface="+mn-ea"/>
              </a:rPr>
              <a:t>VAEs</a:t>
            </a:r>
            <a:r>
              <a:rPr kumimoji="1" lang="zh-CN" altLang="en-US" sz="2400" dirty="0">
                <a:latin typeface="+mn-ea"/>
              </a:rPr>
              <a:t>则可能得到“模糊”的结果 </a:t>
            </a:r>
            <a:r>
              <a:rPr kumimoji="1" lang="en-US" altLang="zh-CN" sz="2400" dirty="0">
                <a:latin typeface="+mn-ea"/>
              </a:rPr>
              <a:t>(</a:t>
            </a:r>
            <a:r>
              <a:rPr kumimoji="1" lang="zh-CN" altLang="en-US" sz="2400" dirty="0">
                <a:latin typeface="+mn-ea"/>
              </a:rPr>
              <a:t>方差较大的结果</a:t>
            </a:r>
            <a:r>
              <a:rPr kumimoji="1" lang="en-US" altLang="zh-CN" sz="2400" dirty="0">
                <a:latin typeface="+mn-ea"/>
              </a:rPr>
              <a:t>)</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791744" y="620688"/>
            <a:ext cx="4968552" cy="6142331"/>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5254249" y="166443"/>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3D4057-2537-DF10-457A-5CB7A4CBD44D}"/>
              </a:ext>
            </a:extLst>
          </p:cNvPr>
          <p:cNvGrpSpPr/>
          <p:nvPr/>
        </p:nvGrpSpPr>
        <p:grpSpPr>
          <a:xfrm>
            <a:off x="425193" y="1484784"/>
            <a:ext cx="11341613" cy="4392488"/>
            <a:chOff x="1631504" y="1772816"/>
            <a:chExt cx="8924548" cy="3456384"/>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631504" y="1772816"/>
              <a:ext cx="8924548" cy="3456384"/>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172000" y="4293096"/>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8658000" y="40788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9198000" y="42300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9997200" y="41652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2" name="文本框 11">
            <a:extLst>
              <a:ext uri="{FF2B5EF4-FFF2-40B4-BE49-F238E27FC236}">
                <a16:creationId xmlns:a16="http://schemas.microsoft.com/office/drawing/2014/main" id="{61BEA99B-C4E6-09F7-BBCA-71B26D83E17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1BACE0D-1BBD-B652-6990-309F4310677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1634</TotalTime>
  <Words>1105</Words>
  <Application>Microsoft Macintosh PowerPoint</Application>
  <PresentationFormat>宽屏</PresentationFormat>
  <Paragraphs>176</Paragraphs>
  <Slides>24</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24</vt:i4>
      </vt:variant>
    </vt:vector>
  </HeadingPairs>
  <TitlesOfParts>
    <vt:vector size="40" baseType="lpstr">
      <vt:lpstr>-apple-system</vt:lpstr>
      <vt:lpstr>等线</vt:lpstr>
      <vt:lpstr>宋体</vt:lpstr>
      <vt:lpstr>微软雅黑</vt:lpstr>
      <vt:lpstr>造字工房典黑（非商用）常规体</vt:lpstr>
      <vt:lpstr>iAi</vt:lpstr>
      <vt:lpstr>Swis721 Cn BT</vt:lpstr>
      <vt:lpstr>Swis721 Lt BT</vt:lpstr>
      <vt:lpstr>Arial</vt:lpstr>
      <vt:lpstr>Calibri</vt:lpstr>
      <vt:lpstr>Cambria Math</vt:lpstr>
      <vt:lpstr>Franklin Gothic Medium Cond</vt:lpstr>
      <vt:lpstr>Helvetica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131</cp:revision>
  <dcterms:modified xsi:type="dcterms:W3CDTF">2023-10-23T03:42:59Z</dcterms:modified>
</cp:coreProperties>
</file>